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36"/>
  </p:notesMasterIdLst>
  <p:handoutMasterIdLst>
    <p:handoutMasterId r:id="rId37"/>
  </p:handoutMasterIdLst>
  <p:sldIdLst>
    <p:sldId id="257" r:id="rId5"/>
    <p:sldId id="389" r:id="rId6"/>
    <p:sldId id="384" r:id="rId7"/>
    <p:sldId id="392" r:id="rId8"/>
    <p:sldId id="317" r:id="rId9"/>
    <p:sldId id="393" r:id="rId10"/>
    <p:sldId id="394" r:id="rId11"/>
    <p:sldId id="395" r:id="rId12"/>
    <p:sldId id="396" r:id="rId13"/>
    <p:sldId id="397" r:id="rId14"/>
    <p:sldId id="398" r:id="rId15"/>
    <p:sldId id="399" r:id="rId16"/>
    <p:sldId id="400" r:id="rId17"/>
    <p:sldId id="401" r:id="rId18"/>
    <p:sldId id="402" r:id="rId19"/>
    <p:sldId id="403" r:id="rId20"/>
    <p:sldId id="404" r:id="rId21"/>
    <p:sldId id="405" r:id="rId22"/>
    <p:sldId id="406" r:id="rId23"/>
    <p:sldId id="407" r:id="rId24"/>
    <p:sldId id="279" r:id="rId25"/>
    <p:sldId id="408" r:id="rId26"/>
    <p:sldId id="409" r:id="rId27"/>
    <p:sldId id="270" r:id="rId28"/>
    <p:sldId id="410" r:id="rId29"/>
    <p:sldId id="411" r:id="rId30"/>
    <p:sldId id="412" r:id="rId31"/>
    <p:sldId id="413" r:id="rId32"/>
    <p:sldId id="414" r:id="rId33"/>
    <p:sldId id="415" r:id="rId34"/>
    <p:sldId id="27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725" autoAdjust="0"/>
  </p:normalViewPr>
  <p:slideViewPr>
    <p:cSldViewPr snapToGrid="0">
      <p:cViewPr varScale="1">
        <p:scale>
          <a:sx n="80" d="100"/>
          <a:sy n="80" d="100"/>
        </p:scale>
        <p:origin x="-106" y="58"/>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6/29/2023</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6/29/2023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25</a:t>
            </a:fld>
            <a:endParaRPr lang="en-US"/>
          </a:p>
        </p:txBody>
      </p:sp>
    </p:spTree>
    <p:extLst>
      <p:ext uri="{BB962C8B-B14F-4D97-AF65-F5344CB8AC3E}">
        <p14:creationId xmlns:p14="http://schemas.microsoft.com/office/powerpoint/2010/main" val="30317546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3A999-5E0E-42CA-8400-604AE921FF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97499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3A999-5E0E-42CA-8400-604AE921FF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4973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4075462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3A999-5E0E-42CA-8400-604AE921FF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2382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3A999-5E0E-42CA-8400-604AE921FF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4913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3A999-5E0E-42CA-8400-604AE921FF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24814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3A999-5E0E-42CA-8400-604AE921FF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80643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24</a:t>
            </a:fld>
            <a:endParaRPr lang="en-US"/>
          </a:p>
        </p:txBody>
      </p:sp>
    </p:spTree>
    <p:extLst>
      <p:ext uri="{BB962C8B-B14F-4D97-AF65-F5344CB8AC3E}">
        <p14:creationId xmlns:p14="http://schemas.microsoft.com/office/powerpoint/2010/main" val="404304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168989" y="1716833"/>
            <a:ext cx="3565524" cy="3181738"/>
          </a:xfrm>
        </p:spPr>
        <p:txBody>
          <a:bodyPr anchor="b" anchorCtr="0">
            <a:noAutofit/>
          </a:bodyPr>
          <a:lstStyle/>
          <a:p>
            <a:pPr algn="l"/>
            <a:r>
              <a:rPr lang="en-US" sz="4000" b="1" i="0" dirty="0">
                <a:effectLst/>
                <a:latin typeface="Inter"/>
              </a:rPr>
              <a:t>Slicing Aided Hyper Inference (SAHI) for Small Object Detection | Explained</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6895322" cy="6858000"/>
          </a:xfrm>
        </p:spPr>
      </p:pic>
      <p:sp>
        <p:nvSpPr>
          <p:cNvPr id="3" name="Title 10">
            <a:extLst>
              <a:ext uri="{FF2B5EF4-FFF2-40B4-BE49-F238E27FC236}">
                <a16:creationId xmlns:a16="http://schemas.microsoft.com/office/drawing/2014/main" id="{5159743F-791F-8149-577A-3D5288B2D6DD}"/>
              </a:ext>
            </a:extLst>
          </p:cNvPr>
          <p:cNvSpPr txBox="1">
            <a:spLocks/>
          </p:cNvSpPr>
          <p:nvPr/>
        </p:nvSpPr>
        <p:spPr>
          <a:xfrm>
            <a:off x="10907843" y="6484775"/>
            <a:ext cx="4500562" cy="201204"/>
          </a:xfrm>
          <a:prstGeom prst="rect">
            <a:avLst/>
          </a:prstGeom>
        </p:spPr>
        <p:txBody>
          <a:bodyPr vert="horz" wrap="square" lIns="0" tIns="0" rIns="0" bIns="0" rtlCol="0" anchor="b" anchorCtr="0">
            <a:no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US" sz="1200" dirty="0">
                <a:latin typeface="Inter"/>
              </a:rPr>
              <a:t>29/06/2023</a:t>
            </a: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B4A1FE8-27C4-C4A3-6749-BF3F15EB5E10}"/>
              </a:ext>
            </a:extLst>
          </p:cNvPr>
          <p:cNvSpPr>
            <a:spLocks noGrp="1"/>
          </p:cNvSpPr>
          <p:nvPr>
            <p:ph type="sldNum" sz="quarter" idx="12"/>
          </p:nvPr>
        </p:nvSpPr>
        <p:spPr/>
        <p:txBody>
          <a:bodyPr/>
          <a:lstStyle/>
          <a:p>
            <a:fld id="{DBA1B0FB-D917-4C8C-928F-313BD683BF39}" type="slidenum">
              <a:rPr lang="en-US" smtClean="0"/>
              <a:t>10</a:t>
            </a:fld>
            <a:endParaRPr lang="en-US"/>
          </a:p>
        </p:txBody>
      </p:sp>
      <p:sp>
        <p:nvSpPr>
          <p:cNvPr id="7" name="Subtitle 6">
            <a:extLst>
              <a:ext uri="{FF2B5EF4-FFF2-40B4-BE49-F238E27FC236}">
                <a16:creationId xmlns:a16="http://schemas.microsoft.com/office/drawing/2014/main" id="{5ADB010D-B5CA-7DA9-1EA7-706EC40EB791}"/>
              </a:ext>
            </a:extLst>
          </p:cNvPr>
          <p:cNvSpPr>
            <a:spLocks noGrp="1"/>
          </p:cNvSpPr>
          <p:nvPr>
            <p:ph type="subTitle" idx="1"/>
          </p:nvPr>
        </p:nvSpPr>
        <p:spPr>
          <a:xfrm>
            <a:off x="550863" y="550507"/>
            <a:ext cx="5437187" cy="5531434"/>
          </a:xfrm>
        </p:spPr>
        <p:txBody>
          <a:bodyPr/>
          <a:lstStyle/>
          <a:p>
            <a:pPr algn="l"/>
            <a:r>
              <a:rPr lang="en-US" sz="3600" b="0" i="0" dirty="0">
                <a:solidFill>
                  <a:schemeClr val="tx1"/>
                </a:solidFill>
                <a:effectLst/>
                <a:latin typeface="Poppins" panose="00000500000000000000" pitchFamily="2" charset="0"/>
              </a:rPr>
              <a:t>Scale Variation</a:t>
            </a:r>
          </a:p>
          <a:p>
            <a:pPr algn="l"/>
            <a:endParaRPr lang="en-US" sz="3600" b="0" i="0" dirty="0">
              <a:solidFill>
                <a:schemeClr val="tx1"/>
              </a:solidFill>
              <a:effectLst/>
              <a:latin typeface="Poppins" panose="00000500000000000000" pitchFamily="2" charset="0"/>
            </a:endParaRPr>
          </a:p>
          <a:p>
            <a:pPr marL="342900" indent="-342900" algn="l">
              <a:buFont typeface="Arial" panose="020B0604020202020204" pitchFamily="34" charset="0"/>
              <a:buChar char="•"/>
            </a:pPr>
            <a:r>
              <a:rPr lang="en-US" sz="2000" b="0" i="0" dirty="0">
                <a:solidFill>
                  <a:srgbClr val="D1D5DB"/>
                </a:solidFill>
                <a:effectLst/>
                <a:latin typeface="Söhne"/>
              </a:rPr>
              <a:t>Small objects show significant scale variations compared to larger objects within an image.</a:t>
            </a:r>
          </a:p>
          <a:p>
            <a:pPr algn="l">
              <a:buFont typeface="Arial" panose="020B0604020202020204" pitchFamily="34" charset="0"/>
              <a:buChar char="•"/>
            </a:pPr>
            <a:r>
              <a:rPr lang="en-US" sz="2000" b="0" i="0" dirty="0">
                <a:solidFill>
                  <a:srgbClr val="D1D5DB"/>
                </a:solidFill>
                <a:effectLst/>
                <a:latin typeface="Söhne"/>
              </a:rPr>
              <a:t>Object detectors trained on datasets primarily composed of larger objects, like ImageNet or COCO, may struggle to generalize to small objects due to scale discrepancies.</a:t>
            </a:r>
          </a:p>
          <a:p>
            <a:pPr algn="l">
              <a:buFont typeface="Arial" panose="020B0604020202020204" pitchFamily="34" charset="0"/>
              <a:buChar char="•"/>
            </a:pPr>
            <a:r>
              <a:rPr lang="en-US" sz="2000" b="0" i="0" dirty="0">
                <a:solidFill>
                  <a:srgbClr val="D1D5DB"/>
                </a:solidFill>
                <a:effectLst/>
                <a:latin typeface="Söhne"/>
              </a:rPr>
              <a:t>Variations in object size can make it challenging to match learned object representations, leading to decreased detection performance for smaller objects.</a:t>
            </a:r>
          </a:p>
          <a:p>
            <a:endParaRPr lang="en-US" dirty="0"/>
          </a:p>
        </p:txBody>
      </p:sp>
      <p:pic>
        <p:nvPicPr>
          <p:cNvPr id="4098" name="Picture 2" descr="scale variations on images of different sizes">
            <a:extLst>
              <a:ext uri="{FF2B5EF4-FFF2-40B4-BE49-F238E27FC236}">
                <a16:creationId xmlns:a16="http://schemas.microsoft.com/office/drawing/2014/main" id="{73E7F010-24FF-D80D-3C54-BE034300E2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1308" y="550507"/>
            <a:ext cx="4456564" cy="5728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724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B4A1FE8-27C4-C4A3-6749-BF3F15EB5E10}"/>
              </a:ext>
            </a:extLst>
          </p:cNvPr>
          <p:cNvSpPr>
            <a:spLocks noGrp="1"/>
          </p:cNvSpPr>
          <p:nvPr>
            <p:ph type="sldNum" sz="quarter" idx="12"/>
          </p:nvPr>
        </p:nvSpPr>
        <p:spPr/>
        <p:txBody>
          <a:bodyPr/>
          <a:lstStyle/>
          <a:p>
            <a:fld id="{DBA1B0FB-D917-4C8C-928F-313BD683BF39}" type="slidenum">
              <a:rPr lang="en-US" smtClean="0"/>
              <a:t>11</a:t>
            </a:fld>
            <a:endParaRPr lang="en-US"/>
          </a:p>
        </p:txBody>
      </p:sp>
      <p:sp>
        <p:nvSpPr>
          <p:cNvPr id="7" name="Subtitle 6">
            <a:extLst>
              <a:ext uri="{FF2B5EF4-FFF2-40B4-BE49-F238E27FC236}">
                <a16:creationId xmlns:a16="http://schemas.microsoft.com/office/drawing/2014/main" id="{5ADB010D-B5CA-7DA9-1EA7-706EC40EB791}"/>
              </a:ext>
            </a:extLst>
          </p:cNvPr>
          <p:cNvSpPr>
            <a:spLocks noGrp="1"/>
          </p:cNvSpPr>
          <p:nvPr>
            <p:ph type="subTitle" idx="1"/>
          </p:nvPr>
        </p:nvSpPr>
        <p:spPr>
          <a:xfrm>
            <a:off x="550863" y="550507"/>
            <a:ext cx="5437187" cy="5531434"/>
          </a:xfrm>
        </p:spPr>
        <p:txBody>
          <a:bodyPr/>
          <a:lstStyle/>
          <a:p>
            <a:pPr algn="l"/>
            <a:r>
              <a:rPr lang="en-US" sz="2800" b="1" i="0" dirty="0">
                <a:solidFill>
                  <a:schemeClr val="tx1"/>
                </a:solidFill>
                <a:effectLst/>
                <a:latin typeface="Inter"/>
              </a:rPr>
              <a:t>Class Imbalance</a:t>
            </a:r>
          </a:p>
          <a:p>
            <a:pPr algn="l"/>
            <a:endParaRPr lang="en-US" sz="2800" b="1" i="0" dirty="0">
              <a:solidFill>
                <a:schemeClr val="tx1"/>
              </a:solidFill>
              <a:effectLst/>
              <a:latin typeface="Inter"/>
            </a:endParaRPr>
          </a:p>
          <a:p>
            <a:pPr algn="l">
              <a:buFont typeface="Arial" panose="020B0604020202020204" pitchFamily="34" charset="0"/>
              <a:buChar char="•"/>
            </a:pPr>
            <a:r>
              <a:rPr lang="en-US" sz="1800" b="0" i="0" dirty="0">
                <a:solidFill>
                  <a:srgbClr val="D1D5DB"/>
                </a:solidFill>
                <a:effectLst/>
                <a:latin typeface="Söhne"/>
              </a:rPr>
              <a:t>Object detection models trained on imbalanced datasets may exhibit a bias towards larger objects.</a:t>
            </a:r>
          </a:p>
          <a:p>
            <a:pPr algn="l">
              <a:buFont typeface="Arial" panose="020B0604020202020204" pitchFamily="34" charset="0"/>
              <a:buChar char="•"/>
            </a:pPr>
            <a:r>
              <a:rPr lang="en-US" sz="1800" b="0" i="0" dirty="0">
                <a:solidFill>
                  <a:srgbClr val="D1D5DB"/>
                </a:solidFill>
                <a:effectLst/>
                <a:latin typeface="Söhne"/>
              </a:rPr>
              <a:t>Imbalanced datasets have significantly fewer occurrences of small objects compared to larger objects.</a:t>
            </a:r>
          </a:p>
          <a:p>
            <a:pPr algn="l">
              <a:buFont typeface="Arial" panose="020B0604020202020204" pitchFamily="34" charset="0"/>
              <a:buChar char="•"/>
            </a:pPr>
            <a:r>
              <a:rPr lang="en-US" sz="1800" b="0" i="0" dirty="0">
                <a:solidFill>
                  <a:srgbClr val="D1D5DB"/>
                </a:solidFill>
                <a:effectLst/>
                <a:latin typeface="Söhne"/>
              </a:rPr>
              <a:t>This bias can cause the models to prioritize and emphasize detecting larger objects over smaller ones.</a:t>
            </a:r>
          </a:p>
          <a:p>
            <a:pPr algn="l">
              <a:buFont typeface="Arial" panose="020B0604020202020204" pitchFamily="34" charset="0"/>
              <a:buChar char="•"/>
            </a:pPr>
            <a:r>
              <a:rPr lang="en-US" sz="1800" b="0" i="0" dirty="0">
                <a:solidFill>
                  <a:srgbClr val="D1D5DB"/>
                </a:solidFill>
                <a:effectLst/>
                <a:latin typeface="Söhne"/>
              </a:rPr>
              <a:t>As a result, the detection performance of small objects can be diminished.</a:t>
            </a:r>
          </a:p>
          <a:p>
            <a:pPr algn="l"/>
            <a:endParaRPr lang="en-US" sz="2800" b="1" i="0" dirty="0">
              <a:solidFill>
                <a:srgbClr val="191919"/>
              </a:solidFill>
              <a:effectLst/>
              <a:latin typeface="Inter"/>
            </a:endParaRPr>
          </a:p>
          <a:p>
            <a:br>
              <a:rPr lang="en-US" sz="2800" dirty="0"/>
            </a:br>
            <a:endParaRPr lang="en-US" dirty="0"/>
          </a:p>
        </p:txBody>
      </p:sp>
      <p:pic>
        <p:nvPicPr>
          <p:cNvPr id="5122" name="Picture 2" descr="class imbalance in training dataset of dataset containing two classes">
            <a:extLst>
              <a:ext uri="{FF2B5EF4-FFF2-40B4-BE49-F238E27FC236}">
                <a16:creationId xmlns:a16="http://schemas.microsoft.com/office/drawing/2014/main" id="{8CD94933-7740-8C60-264D-275CD27ECB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0090" y="708318"/>
            <a:ext cx="5060852" cy="5215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167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B4A1FE8-27C4-C4A3-6749-BF3F15EB5E10}"/>
              </a:ext>
            </a:extLst>
          </p:cNvPr>
          <p:cNvSpPr>
            <a:spLocks noGrp="1"/>
          </p:cNvSpPr>
          <p:nvPr>
            <p:ph type="sldNum" sz="quarter" idx="12"/>
          </p:nvPr>
        </p:nvSpPr>
        <p:spPr/>
        <p:txBody>
          <a:bodyPr/>
          <a:lstStyle/>
          <a:p>
            <a:fld id="{DBA1B0FB-D917-4C8C-928F-313BD683BF39}" type="slidenum">
              <a:rPr lang="en-US" smtClean="0"/>
              <a:t>12</a:t>
            </a:fld>
            <a:endParaRPr lang="en-US"/>
          </a:p>
        </p:txBody>
      </p:sp>
      <p:sp>
        <p:nvSpPr>
          <p:cNvPr id="7" name="Subtitle 6">
            <a:extLst>
              <a:ext uri="{FF2B5EF4-FFF2-40B4-BE49-F238E27FC236}">
                <a16:creationId xmlns:a16="http://schemas.microsoft.com/office/drawing/2014/main" id="{5ADB010D-B5CA-7DA9-1EA7-706EC40EB791}"/>
              </a:ext>
            </a:extLst>
          </p:cNvPr>
          <p:cNvSpPr>
            <a:spLocks noGrp="1"/>
          </p:cNvSpPr>
          <p:nvPr>
            <p:ph type="subTitle" idx="1"/>
          </p:nvPr>
        </p:nvSpPr>
        <p:spPr>
          <a:xfrm>
            <a:off x="550863" y="550507"/>
            <a:ext cx="5437187" cy="5531434"/>
          </a:xfrm>
        </p:spPr>
        <p:txBody>
          <a:bodyPr/>
          <a:lstStyle/>
          <a:p>
            <a:pPr algn="l"/>
            <a:r>
              <a:rPr lang="en-US" sz="3200" b="0" i="0" dirty="0">
                <a:solidFill>
                  <a:schemeClr val="tx1"/>
                </a:solidFill>
                <a:effectLst/>
                <a:latin typeface="Poppins" panose="00000500000000000000" pitchFamily="2" charset="0"/>
              </a:rPr>
              <a:t>Localization Challenges</a:t>
            </a:r>
          </a:p>
          <a:p>
            <a:pPr algn="l"/>
            <a:endParaRPr lang="en-US" sz="3200" b="0" i="0" dirty="0">
              <a:solidFill>
                <a:schemeClr val="tx1"/>
              </a:solidFill>
              <a:effectLst/>
              <a:latin typeface="Poppins" panose="00000500000000000000" pitchFamily="2" charset="0"/>
            </a:endParaRPr>
          </a:p>
          <a:p>
            <a:pPr algn="l">
              <a:buFont typeface="Arial" panose="020B0604020202020204" pitchFamily="34" charset="0"/>
              <a:buChar char="•"/>
            </a:pPr>
            <a:r>
              <a:rPr lang="en-US" sz="2000" b="0" i="0" dirty="0">
                <a:solidFill>
                  <a:srgbClr val="D1D5DB"/>
                </a:solidFill>
                <a:effectLst/>
                <a:latin typeface="Söhne"/>
              </a:rPr>
              <a:t>Localizing smaller objects accurately can be challenging due to the limited spatial resolution of feature maps in CNN architectures.</a:t>
            </a:r>
          </a:p>
          <a:p>
            <a:pPr algn="l">
              <a:buFont typeface="Arial" panose="020B0604020202020204" pitchFamily="34" charset="0"/>
              <a:buChar char="•"/>
            </a:pPr>
            <a:r>
              <a:rPr lang="en-US" sz="2000" b="0" i="0" dirty="0">
                <a:solidFill>
                  <a:srgbClr val="D1D5DB"/>
                </a:solidFill>
                <a:effectLst/>
                <a:latin typeface="Söhne"/>
              </a:rPr>
              <a:t>The lower resolutions may result in the loss or indistinguishability of fine-grained details required for precise localization of small objects.</a:t>
            </a:r>
          </a:p>
          <a:p>
            <a:pPr algn="l">
              <a:buFont typeface="Arial" panose="020B0604020202020204" pitchFamily="34" charset="0"/>
              <a:buChar char="•"/>
            </a:pPr>
            <a:r>
              <a:rPr lang="en-US" sz="2000" b="0" i="0" dirty="0">
                <a:solidFill>
                  <a:srgbClr val="D1D5DB"/>
                </a:solidFill>
                <a:effectLst/>
                <a:latin typeface="Söhne"/>
              </a:rPr>
              <a:t>Occlusion by larger objects or cluttered backgrounds adds to the difficulty of accurately localizing small objects.</a:t>
            </a:r>
          </a:p>
          <a:p>
            <a:pPr algn="l"/>
            <a:endParaRPr lang="en-US" sz="2000" b="0" i="0" dirty="0">
              <a:solidFill>
                <a:srgbClr val="333333"/>
              </a:solidFill>
              <a:effectLst/>
              <a:latin typeface="Poppins" panose="00000500000000000000" pitchFamily="2" charset="0"/>
            </a:endParaRPr>
          </a:p>
          <a:p>
            <a:br>
              <a:rPr lang="en-US" sz="2000" dirty="0"/>
            </a:br>
            <a:endParaRPr lang="en-US" sz="2800" b="1" i="0" dirty="0">
              <a:solidFill>
                <a:srgbClr val="191919"/>
              </a:solidFill>
              <a:effectLst/>
              <a:latin typeface="Inter"/>
            </a:endParaRPr>
          </a:p>
          <a:p>
            <a:br>
              <a:rPr lang="en-US" sz="2800" dirty="0"/>
            </a:br>
            <a:endParaRPr lang="en-US" dirty="0"/>
          </a:p>
        </p:txBody>
      </p:sp>
      <p:pic>
        <p:nvPicPr>
          <p:cNvPr id="6146" name="Picture 2" descr="small object localization in large images">
            <a:extLst>
              <a:ext uri="{FF2B5EF4-FFF2-40B4-BE49-F238E27FC236}">
                <a16:creationId xmlns:a16="http://schemas.microsoft.com/office/drawing/2014/main" id="{342503AF-F751-FC04-776D-05D769E162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0048" y="1196048"/>
            <a:ext cx="4655976" cy="4465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2362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gn="l"/>
            <a:r>
              <a:rPr lang="en-US" b="1" i="0" dirty="0">
                <a:effectLst/>
                <a:latin typeface="Inter"/>
              </a:rPr>
              <a:t>Small Object Detection</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A1B0FB-D917-4C8C-928F-313BD683BF39}" type="slidenum">
              <a:rPr kumimoji="0" lang="en-US" sz="1000" b="0" i="0" u="none" strike="noStrike" kern="1200" cap="none" spc="0" normalizeH="0" baseline="0" noProof="0" smtClean="0">
                <a:ln>
                  <a:noFill/>
                </a:ln>
                <a:solidFill>
                  <a:prstClr val="white">
                    <a:lumMod val="65000"/>
                    <a:alpha val="80000"/>
                  </a:prstClr>
                </a:solidFill>
                <a:effectLst/>
                <a:uLnTx/>
                <a:uFillTx/>
                <a:latin typeface="Gill Sans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000" b="0" i="0" u="none" strike="noStrike" kern="1200" cap="none" spc="0" normalizeH="0" baseline="0" noProof="0">
              <a:ln>
                <a:noFill/>
              </a:ln>
              <a:solidFill>
                <a:prstClr val="white">
                  <a:lumMod val="65000"/>
                  <a:alpha val="80000"/>
                </a:prstClr>
              </a:solidFill>
              <a:effectLst/>
              <a:uLnTx/>
              <a:uFillTx/>
              <a:latin typeface="Gill Sans MT"/>
              <a:ea typeface="+mn-ea"/>
              <a:cs typeface="+mn-cs"/>
            </a:endParaRPr>
          </a:p>
        </p:txBody>
      </p:sp>
      <p:sp>
        <p:nvSpPr>
          <p:cNvPr id="9" name="TextBox 8">
            <a:extLst>
              <a:ext uri="{FF2B5EF4-FFF2-40B4-BE49-F238E27FC236}">
                <a16:creationId xmlns:a16="http://schemas.microsoft.com/office/drawing/2014/main" id="{32F180DB-200B-8D16-3AC3-C39E8E757051}"/>
              </a:ext>
            </a:extLst>
          </p:cNvPr>
          <p:cNvSpPr txBox="1"/>
          <p:nvPr/>
        </p:nvSpPr>
        <p:spPr>
          <a:xfrm>
            <a:off x="1080018" y="3870746"/>
            <a:ext cx="5777982" cy="646331"/>
          </a:xfrm>
          <a:prstGeom prst="rect">
            <a:avLst/>
          </a:prstGeom>
          <a:noFill/>
        </p:spPr>
        <p:txBody>
          <a:bodyPr wrap="square">
            <a:spAutoFit/>
          </a:bodyPr>
          <a:lstStyle/>
          <a:p>
            <a:r>
              <a:rPr kumimoji="0" lang="en-US" sz="1800" b="1" i="0" u="none" strike="noStrike" kern="1200" cap="none" spc="0" normalizeH="0" baseline="0" noProof="0" dirty="0">
                <a:ln>
                  <a:noFill/>
                </a:ln>
                <a:effectLst/>
                <a:uLnTx/>
                <a:uFillTx/>
                <a:latin typeface="Inter"/>
                <a:ea typeface="+mn-ea"/>
                <a:cs typeface="+mn-cs"/>
              </a:rPr>
              <a:t>3. </a:t>
            </a:r>
            <a:r>
              <a:rPr lang="en-US" b="1" i="0" dirty="0">
                <a:effectLst/>
                <a:latin typeface="Inter"/>
              </a:rPr>
              <a:t>Existing Approaches for Small Object Detection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Inter"/>
                <a:ea typeface="+mn-ea"/>
                <a:cs typeface="+mn-cs"/>
              </a:rPr>
              <a:t> </a:t>
            </a:r>
          </a:p>
        </p:txBody>
      </p:sp>
    </p:spTree>
    <p:extLst>
      <p:ext uri="{BB962C8B-B14F-4D97-AF65-F5344CB8AC3E}">
        <p14:creationId xmlns:p14="http://schemas.microsoft.com/office/powerpoint/2010/main" val="1466814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B4A1FE8-27C4-C4A3-6749-BF3F15EB5E1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A1B0FB-D917-4C8C-928F-313BD683BF39}" type="slidenum">
              <a:rPr kumimoji="0" lang="en-US" sz="1000" b="0" i="0" u="none" strike="noStrike" kern="1200" cap="none" spc="0" normalizeH="0" baseline="0" noProof="0" smtClean="0">
                <a:ln>
                  <a:noFill/>
                </a:ln>
                <a:solidFill>
                  <a:prstClr val="white">
                    <a:lumMod val="65000"/>
                    <a:alpha val="80000"/>
                  </a:prstClr>
                </a:solidFill>
                <a:effectLst/>
                <a:uLnTx/>
                <a:uFillTx/>
                <a:latin typeface="Gill Sans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000" b="0" i="0" u="none" strike="noStrike" kern="1200" cap="none" spc="0" normalizeH="0" baseline="0" noProof="0">
              <a:ln>
                <a:noFill/>
              </a:ln>
              <a:solidFill>
                <a:prstClr val="white">
                  <a:lumMod val="65000"/>
                  <a:alpha val="80000"/>
                </a:prstClr>
              </a:solidFill>
              <a:effectLst/>
              <a:uLnTx/>
              <a:uFillTx/>
              <a:latin typeface="Gill Sans MT"/>
              <a:ea typeface="+mn-ea"/>
              <a:cs typeface="+mn-cs"/>
            </a:endParaRPr>
          </a:p>
        </p:txBody>
      </p:sp>
      <p:pic>
        <p:nvPicPr>
          <p:cNvPr id="7170" name="Picture 2" descr="existing approaches for small object detection image pyramids sliding window approach multi scale feature extraction data augmentation transfer learning">
            <a:extLst>
              <a:ext uri="{FF2B5EF4-FFF2-40B4-BE49-F238E27FC236}">
                <a16:creationId xmlns:a16="http://schemas.microsoft.com/office/drawing/2014/main" id="{55CCB583-932B-4171-43C9-0280774000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580" y="270588"/>
            <a:ext cx="11532635" cy="6236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4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B4A1FE8-27C4-C4A3-6749-BF3F15EB5E1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A1B0FB-D917-4C8C-928F-313BD683BF39}" type="slidenum">
              <a:rPr kumimoji="0" lang="en-US" sz="1000" b="0" i="0" u="none" strike="noStrike" kern="1200" cap="none" spc="0" normalizeH="0" baseline="0" noProof="0" smtClean="0">
                <a:ln>
                  <a:noFill/>
                </a:ln>
                <a:solidFill>
                  <a:prstClr val="white">
                    <a:lumMod val="65000"/>
                    <a:alpha val="80000"/>
                  </a:prstClr>
                </a:solidFill>
                <a:effectLst/>
                <a:uLnTx/>
                <a:uFillTx/>
                <a:latin typeface="Gill Sans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000" b="0" i="0" u="none" strike="noStrike" kern="1200" cap="none" spc="0" normalizeH="0" baseline="0" noProof="0">
              <a:ln>
                <a:noFill/>
              </a:ln>
              <a:solidFill>
                <a:prstClr val="white">
                  <a:lumMod val="65000"/>
                  <a:alpha val="80000"/>
                </a:prstClr>
              </a:solidFill>
              <a:effectLst/>
              <a:uLnTx/>
              <a:uFillTx/>
              <a:latin typeface="Gill Sans MT"/>
              <a:ea typeface="+mn-ea"/>
              <a:cs typeface="+mn-cs"/>
            </a:endParaRPr>
          </a:p>
        </p:txBody>
      </p:sp>
      <p:sp>
        <p:nvSpPr>
          <p:cNvPr id="7" name="Subtitle 6">
            <a:extLst>
              <a:ext uri="{FF2B5EF4-FFF2-40B4-BE49-F238E27FC236}">
                <a16:creationId xmlns:a16="http://schemas.microsoft.com/office/drawing/2014/main" id="{5ADB010D-B5CA-7DA9-1EA7-706EC40EB791}"/>
              </a:ext>
            </a:extLst>
          </p:cNvPr>
          <p:cNvSpPr>
            <a:spLocks noGrp="1"/>
          </p:cNvSpPr>
          <p:nvPr>
            <p:ph type="subTitle" idx="1"/>
          </p:nvPr>
        </p:nvSpPr>
        <p:spPr>
          <a:xfrm>
            <a:off x="504210" y="531845"/>
            <a:ext cx="5430059" cy="5531434"/>
          </a:xfrm>
        </p:spPr>
        <p:txBody>
          <a:bodyPr/>
          <a:lstStyle/>
          <a:p>
            <a:pPr algn="l"/>
            <a:r>
              <a:rPr lang="en-US" sz="2800" b="1" i="0" dirty="0">
                <a:solidFill>
                  <a:schemeClr val="tx1"/>
                </a:solidFill>
                <a:effectLst/>
                <a:latin typeface="Inter"/>
              </a:rPr>
              <a:t>Feature Pyramid Networks (FPN)</a:t>
            </a:r>
          </a:p>
          <a:p>
            <a:pPr algn="l">
              <a:buFont typeface="Arial" panose="020B0604020202020204" pitchFamily="34" charset="0"/>
              <a:buChar char="•"/>
            </a:pPr>
            <a:r>
              <a:rPr lang="en-US" sz="1800" b="0" i="0" dirty="0">
                <a:solidFill>
                  <a:srgbClr val="D1D5DB"/>
                </a:solidFill>
                <a:effectLst/>
                <a:latin typeface="Söhne"/>
              </a:rPr>
              <a:t>FPNs (Feature Pyramid Networks) aim to capture multi-scale information by constructing feature pyramids with different resolutions.</a:t>
            </a:r>
          </a:p>
          <a:p>
            <a:pPr algn="l">
              <a:buFont typeface="Arial" panose="020B0604020202020204" pitchFamily="34" charset="0"/>
              <a:buChar char="•"/>
            </a:pPr>
            <a:r>
              <a:rPr lang="en-US" sz="1800" b="0" i="0" dirty="0">
                <a:solidFill>
                  <a:srgbClr val="D1D5DB"/>
                </a:solidFill>
                <a:effectLst/>
                <a:latin typeface="Söhne"/>
              </a:rPr>
              <a:t>The FPN architecture comprises a bottom-up pathway that captures features at various resolutions and a top-down pathway that fuses and up samples the feature maps, creating a pyramid structure.</a:t>
            </a:r>
          </a:p>
          <a:p>
            <a:pPr algn="l">
              <a:buFont typeface="Arial" panose="020B0604020202020204" pitchFamily="34" charset="0"/>
              <a:buChar char="•"/>
            </a:pPr>
            <a:r>
              <a:rPr lang="en-US" sz="1800" b="0" i="0" dirty="0">
                <a:solidFill>
                  <a:srgbClr val="D1D5DB"/>
                </a:solidFill>
                <a:effectLst/>
                <a:latin typeface="Söhne"/>
              </a:rPr>
              <a:t>The network aggregates context from coarser levels and preserves fine-grained information from lower resolutions.</a:t>
            </a:r>
          </a:p>
          <a:p>
            <a:pPr algn="l">
              <a:buFont typeface="Arial" panose="020B0604020202020204" pitchFamily="34" charset="0"/>
              <a:buChar char="•"/>
            </a:pPr>
            <a:r>
              <a:rPr lang="en-US" sz="1800" b="0" i="0" dirty="0">
                <a:solidFill>
                  <a:srgbClr val="D1D5DB"/>
                </a:solidFill>
                <a:effectLst/>
                <a:latin typeface="Söhne"/>
              </a:rPr>
              <a:t>FPNs enhance the understanding of small object characteristics by combining context and detailed information, improving the detection and localization of small objects.</a:t>
            </a:r>
          </a:p>
          <a:p>
            <a:pPr algn="l"/>
            <a:endParaRPr lang="en-US" sz="2800" b="1" i="0" dirty="0">
              <a:solidFill>
                <a:srgbClr val="191919"/>
              </a:solidFill>
              <a:effectLst/>
              <a:latin typeface="Inter"/>
            </a:endParaRPr>
          </a:p>
          <a:p>
            <a:br>
              <a:rPr lang="en-US" sz="2800" dirty="0"/>
            </a:br>
            <a:endParaRPr lang="en-US" dirty="0"/>
          </a:p>
        </p:txBody>
      </p:sp>
      <p:pic>
        <p:nvPicPr>
          <p:cNvPr id="8194" name="Picture 2" descr="Illustration of feature pyramid networks.">
            <a:extLst>
              <a:ext uri="{FF2B5EF4-FFF2-40B4-BE49-F238E27FC236}">
                <a16:creationId xmlns:a16="http://schemas.microsoft.com/office/drawing/2014/main" id="{F9711EE0-1BB3-613F-C448-C8F552E53D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4514" y="737119"/>
            <a:ext cx="5529339" cy="4823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3157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B4A1FE8-27C4-C4A3-6749-BF3F15EB5E1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A1B0FB-D917-4C8C-928F-313BD683BF39}" type="slidenum">
              <a:rPr kumimoji="0" lang="en-US" sz="1000" b="0" i="0" u="none" strike="noStrike" kern="1200" cap="none" spc="0" normalizeH="0" baseline="0" noProof="0" smtClean="0">
                <a:ln>
                  <a:noFill/>
                </a:ln>
                <a:solidFill>
                  <a:prstClr val="white">
                    <a:lumMod val="65000"/>
                    <a:alpha val="80000"/>
                  </a:prstClr>
                </a:solidFill>
                <a:effectLst/>
                <a:uLnTx/>
                <a:uFillTx/>
                <a:latin typeface="Gill Sans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000" b="0" i="0" u="none" strike="noStrike" kern="1200" cap="none" spc="0" normalizeH="0" baseline="0" noProof="0">
              <a:ln>
                <a:noFill/>
              </a:ln>
              <a:solidFill>
                <a:prstClr val="white">
                  <a:lumMod val="65000"/>
                  <a:alpha val="80000"/>
                </a:prstClr>
              </a:solidFill>
              <a:effectLst/>
              <a:uLnTx/>
              <a:uFillTx/>
              <a:latin typeface="Gill Sans MT"/>
              <a:ea typeface="+mn-ea"/>
              <a:cs typeface="+mn-cs"/>
            </a:endParaRPr>
          </a:p>
        </p:txBody>
      </p:sp>
      <p:sp>
        <p:nvSpPr>
          <p:cNvPr id="7" name="Subtitle 6">
            <a:extLst>
              <a:ext uri="{FF2B5EF4-FFF2-40B4-BE49-F238E27FC236}">
                <a16:creationId xmlns:a16="http://schemas.microsoft.com/office/drawing/2014/main" id="{5ADB010D-B5CA-7DA9-1EA7-706EC40EB791}"/>
              </a:ext>
            </a:extLst>
          </p:cNvPr>
          <p:cNvSpPr>
            <a:spLocks noGrp="1"/>
          </p:cNvSpPr>
          <p:nvPr>
            <p:ph type="subTitle" idx="1"/>
          </p:nvPr>
        </p:nvSpPr>
        <p:spPr>
          <a:xfrm>
            <a:off x="504210" y="531845"/>
            <a:ext cx="5430059" cy="5531434"/>
          </a:xfrm>
        </p:spPr>
        <p:txBody>
          <a:bodyPr/>
          <a:lstStyle/>
          <a:p>
            <a:pPr algn="l"/>
            <a:r>
              <a:rPr lang="en-US" sz="2800" b="1" i="0" dirty="0">
                <a:solidFill>
                  <a:schemeClr val="tx1"/>
                </a:solidFill>
                <a:effectLst/>
                <a:latin typeface="Inter"/>
              </a:rPr>
              <a:t>Sliding Window</a:t>
            </a:r>
          </a:p>
          <a:p>
            <a:pPr marL="342900" indent="-342900">
              <a:buFont typeface="Arial" panose="020B0604020202020204" pitchFamily="34" charset="0"/>
              <a:buChar char="•"/>
            </a:pPr>
            <a:r>
              <a:rPr lang="en-US" sz="1800" b="0" i="0" dirty="0">
                <a:solidFill>
                  <a:srgbClr val="D1D5DB"/>
                </a:solidFill>
                <a:effectLst/>
                <a:latin typeface="Söhne"/>
              </a:rPr>
              <a:t>The sliding window approach is commonly used for object detection, including small object detection.</a:t>
            </a:r>
          </a:p>
          <a:p>
            <a:pPr algn="l">
              <a:buFont typeface="Arial" panose="020B0604020202020204" pitchFamily="34" charset="0"/>
              <a:buChar char="•"/>
            </a:pPr>
            <a:r>
              <a:rPr lang="en-US" sz="1800" b="0" i="0" dirty="0">
                <a:solidFill>
                  <a:srgbClr val="D1D5DB"/>
                </a:solidFill>
                <a:effectLst/>
                <a:latin typeface="Söhne"/>
              </a:rPr>
              <a:t>It involves systematically moving a fixed window across the image at different locations and scales.</a:t>
            </a:r>
          </a:p>
          <a:p>
            <a:pPr algn="l">
              <a:buFont typeface="Arial" panose="020B0604020202020204" pitchFamily="34" charset="0"/>
              <a:buChar char="•"/>
            </a:pPr>
            <a:r>
              <a:rPr lang="en-US" sz="1800" b="0" i="0" dirty="0">
                <a:solidFill>
                  <a:srgbClr val="D1D5DB"/>
                </a:solidFill>
                <a:effectLst/>
                <a:latin typeface="Söhne"/>
              </a:rPr>
              <a:t>A classifier or similarity measure is used to evaluate the window at each position to determine object presence.</a:t>
            </a:r>
          </a:p>
          <a:p>
            <a:pPr algn="l">
              <a:buFont typeface="Arial" panose="020B0604020202020204" pitchFamily="34" charset="0"/>
              <a:buChar char="•"/>
            </a:pPr>
            <a:r>
              <a:rPr lang="en-US" sz="1800" b="0" i="0" dirty="0">
                <a:solidFill>
                  <a:srgbClr val="D1D5DB"/>
                </a:solidFill>
                <a:effectLst/>
                <a:latin typeface="Söhne"/>
              </a:rPr>
              <a:t>For small object detection, smaller window sizes and strides can be used to capture finer details.</a:t>
            </a:r>
          </a:p>
          <a:p>
            <a:pPr algn="l">
              <a:buFont typeface="Arial" panose="020B0604020202020204" pitchFamily="34" charset="0"/>
              <a:buChar char="•"/>
            </a:pPr>
            <a:r>
              <a:rPr lang="en-US" sz="1800" b="0" i="0" dirty="0">
                <a:solidFill>
                  <a:srgbClr val="D1D5DB"/>
                </a:solidFill>
                <a:effectLst/>
                <a:latin typeface="Söhne"/>
              </a:rPr>
              <a:t>Considering multiple scales and positions is necessary to increase the chances of accurate detection.</a:t>
            </a:r>
          </a:p>
          <a:p>
            <a:pPr>
              <a:buFont typeface="Arial" panose="020B0604020202020204" pitchFamily="34" charset="0"/>
              <a:buChar char="•"/>
            </a:pPr>
            <a:r>
              <a:rPr lang="en-US" sz="1800" b="0" i="0" dirty="0">
                <a:solidFill>
                  <a:schemeClr val="tx1"/>
                </a:solidFill>
                <a:effectLst/>
                <a:latin typeface="Söhne"/>
              </a:rPr>
              <a:t> is computationally expensive</a:t>
            </a:r>
          </a:p>
          <a:p>
            <a:pPr algn="l">
              <a:buFont typeface="Arial" panose="020B0604020202020204" pitchFamily="34" charset="0"/>
              <a:buChar char="•"/>
            </a:pPr>
            <a:endParaRPr lang="en-US" sz="1800" b="0" i="0" dirty="0">
              <a:solidFill>
                <a:srgbClr val="D1D5DB"/>
              </a:solidFill>
              <a:effectLst/>
              <a:latin typeface="Söhne"/>
            </a:endParaRPr>
          </a:p>
          <a:p>
            <a:pPr algn="l"/>
            <a:endParaRPr lang="en-US" sz="2800" b="1" i="0" dirty="0">
              <a:solidFill>
                <a:srgbClr val="191919"/>
              </a:solidFill>
              <a:effectLst/>
              <a:latin typeface="Inter"/>
            </a:endParaRPr>
          </a:p>
          <a:p>
            <a:br>
              <a:rPr lang="en-US" sz="2800" dirty="0"/>
            </a:br>
            <a:endParaRPr lang="en-US" dirty="0"/>
          </a:p>
        </p:txBody>
      </p:sp>
      <p:pic>
        <p:nvPicPr>
          <p:cNvPr id="9218" name="Picture 2" descr="sliding window approach for small object detection on very large images">
            <a:extLst>
              <a:ext uri="{FF2B5EF4-FFF2-40B4-BE49-F238E27FC236}">
                <a16:creationId xmlns:a16="http://schemas.microsoft.com/office/drawing/2014/main" id="{A9FE64B7-32E0-067A-5E38-8DE9A01130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1306" y="1119673"/>
            <a:ext cx="4272902" cy="4142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9653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B4A1FE8-27C4-C4A3-6749-BF3F15EB5E1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A1B0FB-D917-4C8C-928F-313BD683BF39}" type="slidenum">
              <a:rPr kumimoji="0" lang="en-US" sz="1000" b="0" i="0" u="none" strike="noStrike" kern="1200" cap="none" spc="0" normalizeH="0" baseline="0" noProof="0" smtClean="0">
                <a:ln>
                  <a:noFill/>
                </a:ln>
                <a:solidFill>
                  <a:prstClr val="white">
                    <a:lumMod val="65000"/>
                    <a:alpha val="80000"/>
                  </a:prstClr>
                </a:solidFill>
                <a:effectLst/>
                <a:uLnTx/>
                <a:uFillTx/>
                <a:latin typeface="Gill Sans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000" b="0" i="0" u="none" strike="noStrike" kern="1200" cap="none" spc="0" normalizeH="0" baseline="0" noProof="0">
              <a:ln>
                <a:noFill/>
              </a:ln>
              <a:solidFill>
                <a:prstClr val="white">
                  <a:lumMod val="65000"/>
                  <a:alpha val="80000"/>
                </a:prstClr>
              </a:solidFill>
              <a:effectLst/>
              <a:uLnTx/>
              <a:uFillTx/>
              <a:latin typeface="Gill Sans MT"/>
              <a:ea typeface="+mn-ea"/>
              <a:cs typeface="+mn-cs"/>
            </a:endParaRPr>
          </a:p>
        </p:txBody>
      </p:sp>
      <p:sp>
        <p:nvSpPr>
          <p:cNvPr id="7" name="Subtitle 6">
            <a:extLst>
              <a:ext uri="{FF2B5EF4-FFF2-40B4-BE49-F238E27FC236}">
                <a16:creationId xmlns:a16="http://schemas.microsoft.com/office/drawing/2014/main" id="{5ADB010D-B5CA-7DA9-1EA7-706EC40EB791}"/>
              </a:ext>
            </a:extLst>
          </p:cNvPr>
          <p:cNvSpPr>
            <a:spLocks noGrp="1"/>
          </p:cNvSpPr>
          <p:nvPr>
            <p:ph type="subTitle" idx="1"/>
          </p:nvPr>
        </p:nvSpPr>
        <p:spPr>
          <a:xfrm>
            <a:off x="504210" y="531845"/>
            <a:ext cx="5430059" cy="5531434"/>
          </a:xfrm>
        </p:spPr>
        <p:txBody>
          <a:bodyPr/>
          <a:lstStyle/>
          <a:p>
            <a:pPr algn="l"/>
            <a:r>
              <a:rPr lang="en-US" sz="2800" b="1" i="0" dirty="0">
                <a:solidFill>
                  <a:schemeClr val="tx1"/>
                </a:solidFill>
                <a:effectLst/>
                <a:latin typeface="Inter"/>
              </a:rPr>
              <a:t>Single Shot MultiBox Detector (SSD)</a:t>
            </a:r>
          </a:p>
          <a:p>
            <a:pPr algn="l"/>
            <a:endParaRPr lang="en-US" sz="2800" b="1" i="0" dirty="0">
              <a:solidFill>
                <a:schemeClr val="tx1"/>
              </a:solidFill>
              <a:effectLst/>
              <a:latin typeface="Inter"/>
            </a:endParaRPr>
          </a:p>
          <a:p>
            <a:pPr algn="l">
              <a:buFont typeface="Arial" panose="020B0604020202020204" pitchFamily="34" charset="0"/>
              <a:buChar char="•"/>
            </a:pPr>
            <a:r>
              <a:rPr lang="en-US" sz="1800" b="0" i="0" dirty="0">
                <a:solidFill>
                  <a:srgbClr val="D1D5DB"/>
                </a:solidFill>
                <a:effectLst/>
                <a:latin typeface="Söhne"/>
              </a:rPr>
              <a:t>SSD performs real-time object detection by directly predicting object bounding boxes and class probabilities from convolutional feature maps.</a:t>
            </a:r>
          </a:p>
          <a:p>
            <a:pPr algn="l">
              <a:buFont typeface="Arial" panose="020B0604020202020204" pitchFamily="34" charset="0"/>
              <a:buChar char="•"/>
            </a:pPr>
            <a:r>
              <a:rPr lang="en-US" sz="1800" b="0" i="0" dirty="0">
                <a:solidFill>
                  <a:srgbClr val="D1D5DB"/>
                </a:solidFill>
                <a:effectLst/>
                <a:latin typeface="Söhne"/>
              </a:rPr>
              <a:t>In SSD, feature maps from different layers with varying receptive fields are used to detect objects at multiple scales.</a:t>
            </a:r>
          </a:p>
          <a:p>
            <a:pPr algn="l">
              <a:buFont typeface="Arial" panose="020B0604020202020204" pitchFamily="34" charset="0"/>
              <a:buChar char="•"/>
            </a:pPr>
            <a:r>
              <a:rPr lang="en-US" sz="1800" b="0" i="0" dirty="0">
                <a:solidFill>
                  <a:srgbClr val="D1D5DB"/>
                </a:solidFill>
                <a:effectLst/>
                <a:latin typeface="Söhne"/>
              </a:rPr>
              <a:t>The multi-scale approach in SSD enables effective detection of small object sizes present in the image.</a:t>
            </a:r>
          </a:p>
          <a:p>
            <a:pPr algn="l">
              <a:buFont typeface="Arial" panose="020B0604020202020204" pitchFamily="34" charset="0"/>
              <a:buChar char="•"/>
            </a:pPr>
            <a:r>
              <a:rPr lang="en-US" sz="1800" b="0" i="0" dirty="0">
                <a:solidFill>
                  <a:srgbClr val="D1D5DB"/>
                </a:solidFill>
                <a:effectLst/>
                <a:latin typeface="Söhne"/>
              </a:rPr>
              <a:t>By utilizing feature maps from multiple layers, SSD captures fine-grained details in earlier layers and leverages high-level semantic information from deeper layers.</a:t>
            </a:r>
          </a:p>
          <a:p>
            <a:pPr algn="l"/>
            <a:endParaRPr lang="en-US" sz="2800" b="1" i="0" dirty="0">
              <a:solidFill>
                <a:schemeClr val="tx1"/>
              </a:solidFill>
              <a:effectLst/>
              <a:latin typeface="Inter"/>
            </a:endParaRPr>
          </a:p>
          <a:p>
            <a:br>
              <a:rPr lang="en-US" sz="2000" dirty="0"/>
            </a:br>
            <a:br>
              <a:rPr lang="en-US" sz="2000" dirty="0"/>
            </a:br>
            <a:endParaRPr lang="en-US" sz="2800" b="1" i="0" dirty="0">
              <a:solidFill>
                <a:srgbClr val="191919"/>
              </a:solidFill>
              <a:effectLst/>
              <a:latin typeface="Inter"/>
            </a:endParaRPr>
          </a:p>
          <a:p>
            <a:br>
              <a:rPr lang="en-US" sz="2800" dirty="0"/>
            </a:br>
            <a:endParaRPr lang="en-US" dirty="0"/>
          </a:p>
        </p:txBody>
      </p:sp>
      <p:pic>
        <p:nvPicPr>
          <p:cNvPr id="10242" name="Picture 2" descr="multi scale feature extraction in deep learning approach">
            <a:extLst>
              <a:ext uri="{FF2B5EF4-FFF2-40B4-BE49-F238E27FC236}">
                <a16:creationId xmlns:a16="http://schemas.microsoft.com/office/drawing/2014/main" id="{AE606540-A2E8-84FA-856F-6F8A923803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6743" y="2254574"/>
            <a:ext cx="5091047" cy="2085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3922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B4A1FE8-27C4-C4A3-6749-BF3F15EB5E1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A1B0FB-D917-4C8C-928F-313BD683BF39}" type="slidenum">
              <a:rPr kumimoji="0" lang="en-US" sz="1000" b="0" i="0" u="none" strike="noStrike" kern="1200" cap="none" spc="0" normalizeH="0" baseline="0" noProof="0" smtClean="0">
                <a:ln>
                  <a:noFill/>
                </a:ln>
                <a:solidFill>
                  <a:prstClr val="white">
                    <a:lumMod val="65000"/>
                    <a:alpha val="80000"/>
                  </a:prstClr>
                </a:solidFill>
                <a:effectLst/>
                <a:uLnTx/>
                <a:uFillTx/>
                <a:latin typeface="Gill Sans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000" b="0" i="0" u="none" strike="noStrike" kern="1200" cap="none" spc="0" normalizeH="0" baseline="0" noProof="0">
              <a:ln>
                <a:noFill/>
              </a:ln>
              <a:solidFill>
                <a:prstClr val="white">
                  <a:lumMod val="65000"/>
                  <a:alpha val="80000"/>
                </a:prstClr>
              </a:solidFill>
              <a:effectLst/>
              <a:uLnTx/>
              <a:uFillTx/>
              <a:latin typeface="Gill Sans MT"/>
              <a:ea typeface="+mn-ea"/>
              <a:cs typeface="+mn-cs"/>
            </a:endParaRPr>
          </a:p>
        </p:txBody>
      </p:sp>
      <p:sp>
        <p:nvSpPr>
          <p:cNvPr id="7" name="Subtitle 6">
            <a:extLst>
              <a:ext uri="{FF2B5EF4-FFF2-40B4-BE49-F238E27FC236}">
                <a16:creationId xmlns:a16="http://schemas.microsoft.com/office/drawing/2014/main" id="{5ADB010D-B5CA-7DA9-1EA7-706EC40EB791}"/>
              </a:ext>
            </a:extLst>
          </p:cNvPr>
          <p:cNvSpPr>
            <a:spLocks noGrp="1"/>
          </p:cNvSpPr>
          <p:nvPr>
            <p:ph type="subTitle" idx="1"/>
          </p:nvPr>
        </p:nvSpPr>
        <p:spPr>
          <a:xfrm>
            <a:off x="504210" y="531845"/>
            <a:ext cx="5430059" cy="5531434"/>
          </a:xfrm>
        </p:spPr>
        <p:txBody>
          <a:bodyPr/>
          <a:lstStyle/>
          <a:p>
            <a:pPr algn="l"/>
            <a:r>
              <a:rPr lang="en-US" b="1" i="0" dirty="0">
                <a:solidFill>
                  <a:schemeClr val="tx1"/>
                </a:solidFill>
                <a:effectLst/>
                <a:latin typeface="Inter"/>
              </a:rPr>
              <a:t>Data Augmentation</a:t>
            </a:r>
          </a:p>
          <a:p>
            <a:pPr algn="l"/>
            <a:endParaRPr lang="en-US" b="1" i="0" dirty="0">
              <a:solidFill>
                <a:schemeClr val="tx1"/>
              </a:solidFill>
              <a:effectLst/>
              <a:latin typeface="Inter"/>
            </a:endParaRPr>
          </a:p>
          <a:p>
            <a:pPr algn="l">
              <a:buFont typeface="Arial" panose="020B0604020202020204" pitchFamily="34" charset="0"/>
              <a:buChar char="•"/>
            </a:pPr>
            <a:r>
              <a:rPr lang="en-US" sz="2000" b="0" i="0" dirty="0">
                <a:solidFill>
                  <a:srgbClr val="D1D5DB"/>
                </a:solidFill>
                <a:effectLst/>
                <a:latin typeface="Söhne"/>
              </a:rPr>
              <a:t>It involves augmenting the data by applying various transformations such as random scaling, flipping, rotation, and cropping.</a:t>
            </a:r>
          </a:p>
          <a:p>
            <a:pPr algn="l">
              <a:buFont typeface="Arial" panose="020B0604020202020204" pitchFamily="34" charset="0"/>
              <a:buChar char="•"/>
            </a:pPr>
            <a:r>
              <a:rPr lang="en-US" sz="2000" b="0" i="0" dirty="0">
                <a:solidFill>
                  <a:srgbClr val="D1D5DB"/>
                </a:solidFill>
                <a:effectLst/>
                <a:latin typeface="Söhne"/>
              </a:rPr>
              <a:t>These transformations introduce variations in the appearance, scale, and context of small objects in the training data.</a:t>
            </a:r>
          </a:p>
          <a:p>
            <a:pPr algn="l">
              <a:buFont typeface="Arial" panose="020B0604020202020204" pitchFamily="34" charset="0"/>
              <a:buChar char="•"/>
            </a:pPr>
            <a:r>
              <a:rPr lang="en-US" sz="2000" b="0" i="0" dirty="0">
                <a:solidFill>
                  <a:srgbClr val="D1D5DB"/>
                </a:solidFill>
                <a:effectLst/>
                <a:latin typeface="Söhne"/>
              </a:rPr>
              <a:t>Data augmentation helps the network generalize better and improves its robustness to different object sizes and orientations during inference.</a:t>
            </a:r>
          </a:p>
          <a:p>
            <a:pPr algn="l"/>
            <a:endParaRPr lang="en-US" b="1" i="0" dirty="0">
              <a:solidFill>
                <a:schemeClr val="tx1"/>
              </a:solidFill>
              <a:effectLst/>
              <a:latin typeface="Inter"/>
            </a:endParaRPr>
          </a:p>
          <a:p>
            <a:br>
              <a:rPr lang="en-US" sz="2000" dirty="0"/>
            </a:br>
            <a:endParaRPr lang="en-US" sz="2800" b="1" i="0" dirty="0">
              <a:solidFill>
                <a:schemeClr val="tx1"/>
              </a:solidFill>
              <a:effectLst/>
              <a:latin typeface="Inter"/>
            </a:endParaRPr>
          </a:p>
          <a:p>
            <a:br>
              <a:rPr lang="en-US" sz="2000" dirty="0"/>
            </a:br>
            <a:br>
              <a:rPr lang="en-US" sz="2000" dirty="0"/>
            </a:br>
            <a:endParaRPr lang="en-US" sz="2800" b="1" i="0" dirty="0">
              <a:solidFill>
                <a:srgbClr val="191919"/>
              </a:solidFill>
              <a:effectLst/>
              <a:latin typeface="Inter"/>
            </a:endParaRPr>
          </a:p>
          <a:p>
            <a:br>
              <a:rPr lang="en-US" sz="2800" dirty="0"/>
            </a:br>
            <a:endParaRPr lang="en-US" dirty="0"/>
          </a:p>
        </p:txBody>
      </p:sp>
      <p:pic>
        <p:nvPicPr>
          <p:cNvPr id="11266" name="Picture 2" descr="Example of data augmentation.">
            <a:extLst>
              <a:ext uri="{FF2B5EF4-FFF2-40B4-BE49-F238E27FC236}">
                <a16:creationId xmlns:a16="http://schemas.microsoft.com/office/drawing/2014/main" id="{6B48AB28-FC11-255E-5FB8-4101D169AB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7592" y="531845"/>
            <a:ext cx="5320198" cy="559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9404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B4A1FE8-27C4-C4A3-6749-BF3F15EB5E1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A1B0FB-D917-4C8C-928F-313BD683BF39}" type="slidenum">
              <a:rPr kumimoji="0" lang="en-US" sz="1000" b="0" i="0" u="none" strike="noStrike" kern="1200" cap="none" spc="0" normalizeH="0" baseline="0" noProof="0" smtClean="0">
                <a:ln>
                  <a:noFill/>
                </a:ln>
                <a:solidFill>
                  <a:prstClr val="white">
                    <a:lumMod val="65000"/>
                    <a:alpha val="80000"/>
                  </a:prstClr>
                </a:solidFill>
                <a:effectLst/>
                <a:uLnTx/>
                <a:uFillTx/>
                <a:latin typeface="Gill Sans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000" b="0" i="0" u="none" strike="noStrike" kern="1200" cap="none" spc="0" normalizeH="0" baseline="0" noProof="0">
              <a:ln>
                <a:noFill/>
              </a:ln>
              <a:solidFill>
                <a:prstClr val="white">
                  <a:lumMod val="65000"/>
                  <a:alpha val="80000"/>
                </a:prstClr>
              </a:solidFill>
              <a:effectLst/>
              <a:uLnTx/>
              <a:uFillTx/>
              <a:latin typeface="Gill Sans MT"/>
              <a:ea typeface="+mn-ea"/>
              <a:cs typeface="+mn-cs"/>
            </a:endParaRPr>
          </a:p>
        </p:txBody>
      </p:sp>
      <p:sp>
        <p:nvSpPr>
          <p:cNvPr id="7" name="Subtitle 6">
            <a:extLst>
              <a:ext uri="{FF2B5EF4-FFF2-40B4-BE49-F238E27FC236}">
                <a16:creationId xmlns:a16="http://schemas.microsoft.com/office/drawing/2014/main" id="{5ADB010D-B5CA-7DA9-1EA7-706EC40EB791}"/>
              </a:ext>
            </a:extLst>
          </p:cNvPr>
          <p:cNvSpPr>
            <a:spLocks noGrp="1"/>
          </p:cNvSpPr>
          <p:nvPr>
            <p:ph type="subTitle" idx="1"/>
          </p:nvPr>
        </p:nvSpPr>
        <p:spPr>
          <a:xfrm>
            <a:off x="504210" y="531845"/>
            <a:ext cx="5430059" cy="5531434"/>
          </a:xfrm>
        </p:spPr>
        <p:txBody>
          <a:bodyPr/>
          <a:lstStyle/>
          <a:p>
            <a:pPr algn="l"/>
            <a:r>
              <a:rPr lang="en-US" b="1" i="0" dirty="0">
                <a:solidFill>
                  <a:schemeClr val="tx1"/>
                </a:solidFill>
                <a:effectLst/>
                <a:latin typeface="Inter"/>
              </a:rPr>
              <a:t>Transfer Learning</a:t>
            </a:r>
          </a:p>
          <a:p>
            <a:br>
              <a:rPr lang="en-US" dirty="0"/>
            </a:br>
            <a:r>
              <a:rPr lang="en-US" sz="1600" b="0" i="0" dirty="0">
                <a:solidFill>
                  <a:srgbClr val="D1D5DB"/>
                </a:solidFill>
                <a:effectLst/>
                <a:latin typeface="Söhne"/>
              </a:rPr>
              <a:t>It involves adapting pre-trained models, trained on large-scale datasets, for detecting small objects.</a:t>
            </a:r>
          </a:p>
          <a:p>
            <a:pPr algn="l">
              <a:buFont typeface="Arial" panose="020B0604020202020204" pitchFamily="34" charset="0"/>
              <a:buChar char="•"/>
            </a:pPr>
            <a:r>
              <a:rPr lang="en-US" sz="1600" b="0" i="0" dirty="0">
                <a:solidFill>
                  <a:srgbClr val="D1D5DB"/>
                </a:solidFill>
                <a:effectLst/>
                <a:latin typeface="Söhne"/>
              </a:rPr>
              <a:t>The pre-trained models are fine-tuned on task-specific datasets to leverage their learned visual features and representations.</a:t>
            </a:r>
          </a:p>
          <a:p>
            <a:pPr algn="l">
              <a:buFont typeface="Arial" panose="020B0604020202020204" pitchFamily="34" charset="0"/>
              <a:buChar char="•"/>
            </a:pPr>
            <a:r>
              <a:rPr lang="en-US" sz="1600" b="0" i="0" dirty="0">
                <a:solidFill>
                  <a:srgbClr val="D1D5DB"/>
                </a:solidFill>
                <a:effectLst/>
                <a:latin typeface="Söhne"/>
              </a:rPr>
              <a:t>Transfer learning helps in better understanding and detection of small objects.</a:t>
            </a:r>
          </a:p>
          <a:p>
            <a:pPr algn="l">
              <a:buFont typeface="Arial" panose="020B0604020202020204" pitchFamily="34" charset="0"/>
              <a:buChar char="•"/>
            </a:pPr>
            <a:r>
              <a:rPr lang="en-US" sz="1600" b="0" i="0" dirty="0">
                <a:solidFill>
                  <a:srgbClr val="D1D5DB"/>
                </a:solidFill>
                <a:effectLst/>
                <a:latin typeface="Söhne"/>
              </a:rPr>
              <a:t>It addresses the limited data problem and reduces computational requirements by utilizing pre-existing knowledge.</a:t>
            </a:r>
          </a:p>
          <a:p>
            <a:pPr algn="l"/>
            <a:endParaRPr lang="en-US" b="1" i="0" dirty="0">
              <a:solidFill>
                <a:schemeClr val="tx1"/>
              </a:solidFill>
              <a:effectLst/>
              <a:latin typeface="Inter"/>
            </a:endParaRPr>
          </a:p>
          <a:p>
            <a:br>
              <a:rPr lang="en-US" sz="2000" dirty="0"/>
            </a:br>
            <a:endParaRPr lang="en-US" sz="2800" b="1" i="0" dirty="0">
              <a:solidFill>
                <a:schemeClr val="tx1"/>
              </a:solidFill>
              <a:effectLst/>
              <a:latin typeface="Inter"/>
            </a:endParaRPr>
          </a:p>
          <a:p>
            <a:br>
              <a:rPr lang="en-US" sz="2000" dirty="0"/>
            </a:br>
            <a:br>
              <a:rPr lang="en-US" sz="2000" dirty="0"/>
            </a:br>
            <a:endParaRPr lang="en-US" sz="2800" b="1" i="0" dirty="0">
              <a:solidFill>
                <a:srgbClr val="191919"/>
              </a:solidFill>
              <a:effectLst/>
              <a:latin typeface="Inter"/>
            </a:endParaRPr>
          </a:p>
          <a:p>
            <a:br>
              <a:rPr lang="en-US" sz="2800" dirty="0"/>
            </a:br>
            <a:endParaRPr lang="en-US" dirty="0"/>
          </a:p>
        </p:txBody>
      </p:sp>
      <p:pic>
        <p:nvPicPr>
          <p:cNvPr id="12290" name="Picture 2" descr="Transfer Learning Guide: A Practical Tutorial With Examples for Images and  Text in Keras">
            <a:extLst>
              <a:ext uri="{FF2B5EF4-FFF2-40B4-BE49-F238E27FC236}">
                <a16:creationId xmlns:a16="http://schemas.microsoft.com/office/drawing/2014/main" id="{76A09B70-2382-0D5E-3F9B-D69268B184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1904" y="909734"/>
            <a:ext cx="5725886" cy="5038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9355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410905" y="368008"/>
            <a:ext cx="3565524" cy="794333"/>
          </a:xfrm>
        </p:spPr>
        <p:txBody>
          <a:bodyPr/>
          <a:lstStyle/>
          <a:p>
            <a:r>
              <a:rPr lang="en-US" dirty="0"/>
              <a:t>Agenda</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1009649" y="1596771"/>
            <a:ext cx="3565525" cy="4572268"/>
          </a:xfrm>
        </p:spPr>
        <p:txBody>
          <a:bodyPr/>
          <a:lstStyle/>
          <a:p>
            <a:pPr marL="0" indent="0"/>
            <a:r>
              <a:rPr lang="en-US" b="1" i="0" dirty="0">
                <a:solidFill>
                  <a:schemeClr val="tx1"/>
                </a:solidFill>
                <a:effectLst/>
                <a:latin typeface="Inter"/>
              </a:rPr>
              <a:t>I. Small Object Detection:</a:t>
            </a:r>
          </a:p>
          <a:p>
            <a:pPr marL="0" indent="0"/>
            <a:r>
              <a:rPr lang="en-US" sz="1400" dirty="0">
                <a:solidFill>
                  <a:schemeClr val="tx1"/>
                </a:solidFill>
                <a:latin typeface="Inter"/>
              </a:rPr>
              <a:t> </a:t>
            </a:r>
            <a:r>
              <a:rPr lang="en-US" sz="1400" i="0" dirty="0">
                <a:solidFill>
                  <a:schemeClr val="tx1"/>
                </a:solidFill>
                <a:effectLst/>
                <a:latin typeface="Inter"/>
              </a:rPr>
              <a:t>1. Applications </a:t>
            </a:r>
          </a:p>
          <a:p>
            <a:pPr marL="0" indent="0"/>
            <a:r>
              <a:rPr lang="en-US" sz="1400" dirty="0">
                <a:solidFill>
                  <a:schemeClr val="tx1"/>
                </a:solidFill>
                <a:latin typeface="Inter"/>
              </a:rPr>
              <a:t>2. </a:t>
            </a:r>
            <a:r>
              <a:rPr lang="en-US" sz="1400" i="0" dirty="0">
                <a:solidFill>
                  <a:schemeClr val="tx1"/>
                </a:solidFill>
                <a:effectLst/>
                <a:latin typeface="Inter"/>
              </a:rPr>
              <a:t>Limitations of Traditional Object Detectors </a:t>
            </a:r>
          </a:p>
          <a:p>
            <a:pPr marL="0" indent="0"/>
            <a:r>
              <a:rPr kumimoji="0" lang="en-US" sz="1400" i="0" u="none" strike="noStrike" kern="1200" cap="none" spc="0" normalizeH="0" baseline="0" noProof="0" dirty="0">
                <a:ln>
                  <a:noFill/>
                </a:ln>
                <a:solidFill>
                  <a:schemeClr val="tx1"/>
                </a:solidFill>
                <a:effectLst/>
                <a:uLnTx/>
                <a:uFillTx/>
                <a:latin typeface="Inter"/>
              </a:rPr>
              <a:t>3. </a:t>
            </a:r>
            <a:r>
              <a:rPr lang="en-US" sz="1400" i="0" dirty="0">
                <a:solidFill>
                  <a:schemeClr val="tx1"/>
                </a:solidFill>
                <a:effectLst/>
                <a:latin typeface="Inter"/>
              </a:rPr>
              <a:t>Existing Approaches</a:t>
            </a:r>
          </a:p>
          <a:p>
            <a:pPr marL="0" indent="0"/>
            <a:r>
              <a:rPr lang="en-US" b="1" i="0" dirty="0">
                <a:solidFill>
                  <a:schemeClr val="tx1"/>
                </a:solidFill>
                <a:effectLst/>
                <a:latin typeface="Inter"/>
              </a:rPr>
              <a:t>II. Slicing Aided Hyper Inference (SAHI)</a:t>
            </a:r>
          </a:p>
          <a:p>
            <a:pPr marL="0" indent="0"/>
            <a:r>
              <a:rPr lang="en-US" sz="1400" i="0" dirty="0">
                <a:solidFill>
                  <a:schemeClr val="tx1"/>
                </a:solidFill>
                <a:effectLst/>
                <a:latin typeface="Inter"/>
              </a:rPr>
              <a:t>1.What is SAHI ?</a:t>
            </a:r>
          </a:p>
          <a:p>
            <a:pPr marL="0" indent="0"/>
            <a:r>
              <a:rPr kumimoji="0" lang="en-US" sz="1400" i="0" u="none" strike="noStrike" kern="1200" cap="none" spc="0" normalizeH="0" baseline="0" noProof="0" dirty="0">
                <a:ln>
                  <a:noFill/>
                </a:ln>
                <a:solidFill>
                  <a:schemeClr val="tx1"/>
                </a:solidFill>
                <a:effectLst/>
                <a:uLnTx/>
                <a:uFillTx/>
                <a:latin typeface="Inter"/>
              </a:rPr>
              <a:t>2.  </a:t>
            </a:r>
            <a:r>
              <a:rPr lang="en-US" sz="1400" i="0" dirty="0">
                <a:solidFill>
                  <a:schemeClr val="tx1"/>
                </a:solidFill>
                <a:effectLst/>
                <a:latin typeface="Inter"/>
              </a:rPr>
              <a:t>Slicing Aided Fine Tuning</a:t>
            </a:r>
          </a:p>
          <a:p>
            <a:pPr marL="0" indent="0"/>
            <a:r>
              <a:rPr lang="en-US" sz="1400" dirty="0">
                <a:solidFill>
                  <a:schemeClr val="tx1"/>
                </a:solidFill>
                <a:latin typeface="Inter"/>
              </a:rPr>
              <a:t>3.  </a:t>
            </a:r>
            <a:r>
              <a:rPr lang="en-US" sz="1400" i="0" dirty="0">
                <a:solidFill>
                  <a:schemeClr val="tx1"/>
                </a:solidFill>
                <a:effectLst/>
                <a:latin typeface="Inter"/>
              </a:rPr>
              <a:t>Slicing Aided Hyper Inference</a:t>
            </a:r>
          </a:p>
          <a:p>
            <a:pPr marL="0" indent="0"/>
            <a:r>
              <a:rPr lang="en-US" b="1" dirty="0">
                <a:solidFill>
                  <a:schemeClr val="tx1"/>
                </a:solidFill>
                <a:latin typeface="Inter"/>
              </a:rPr>
              <a:t>III. </a:t>
            </a:r>
            <a:r>
              <a:rPr lang="en-US" sz="2000" b="1" dirty="0">
                <a:solidFill>
                  <a:schemeClr val="tx1"/>
                </a:solidFill>
                <a:latin typeface="Inter"/>
              </a:rPr>
              <a:t>Summary and </a:t>
            </a:r>
            <a:r>
              <a:rPr lang="en-US" sz="2000" b="1" i="0" dirty="0">
                <a:solidFill>
                  <a:schemeClr val="tx1"/>
                </a:solidFill>
                <a:effectLst/>
                <a:latin typeface="Inter"/>
              </a:rPr>
              <a:t>Key Takeaways</a:t>
            </a:r>
            <a:endParaRPr lang="en-US" b="1" i="0" dirty="0">
              <a:solidFill>
                <a:schemeClr val="tx1"/>
              </a:solidFill>
              <a:effectLst/>
              <a:latin typeface="Inter"/>
            </a:endParaRPr>
          </a:p>
          <a:p>
            <a:pPr marL="0" indent="0"/>
            <a:endParaRPr lang="en-US" b="0" i="0" dirty="0">
              <a:effectLst/>
              <a:latin typeface="Poppins" panose="00000500000000000000" pitchFamily="2" charset="0"/>
            </a:endParaRPr>
          </a:p>
          <a:p>
            <a:pPr marL="0" indent="0"/>
            <a:endParaRPr lang="en-US" b="1" i="0" dirty="0">
              <a:effectLst/>
              <a:latin typeface="Inter"/>
            </a:endParaRPr>
          </a:p>
          <a:p>
            <a:pPr marL="0" indent="0"/>
            <a:endParaRPr lang="en-US" b="1" i="0" dirty="0">
              <a:effectLst/>
              <a:latin typeface="Inter"/>
            </a:endParaRPr>
          </a:p>
          <a:p>
            <a:pPr marL="0" indent="0"/>
            <a:endParaRPr lang="en-US" b="1" i="0" dirty="0">
              <a:effectLst/>
              <a:latin typeface="Inter"/>
            </a:endParaRPr>
          </a:p>
          <a:p>
            <a:endParaRPr lang="en-US" b="1" i="0" dirty="0">
              <a:effectLst/>
              <a:latin typeface="Inter"/>
            </a:endParaRPr>
          </a:p>
          <a:p>
            <a:endParaRPr lang="en-US" dirty="0"/>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pic>
        <p:nvPicPr>
          <p:cNvPr id="10" name="Picture Placeholder 9" descr="A picture containing outdoor, way, road, scene&#10;&#10;Description automatically generated">
            <a:extLst>
              <a:ext uri="{FF2B5EF4-FFF2-40B4-BE49-F238E27FC236}">
                <a16:creationId xmlns:a16="http://schemas.microsoft.com/office/drawing/2014/main" id="{983063EA-A4DA-27FC-15A1-4A9CE5CBA183}"/>
              </a:ext>
            </a:extLst>
          </p:cNvPr>
          <p:cNvPicPr>
            <a:picLocks noGrp="1" noChangeAspect="1"/>
          </p:cNvPicPr>
          <p:nvPr>
            <p:ph type="pic" sz="quarter" idx="15"/>
          </p:nvPr>
        </p:nvPicPr>
        <p:blipFill>
          <a:blip r:embed="rId2"/>
          <a:srcRect l="22846" r="22846"/>
          <a:stretch>
            <a:fillRect/>
          </a:stretch>
        </p:blipFill>
        <p:spPr/>
      </p:pic>
      <p:pic>
        <p:nvPicPr>
          <p:cNvPr id="16" name="Picture Placeholder 15" descr="A picture containing screenshot&#10;&#10;Description automatically generated">
            <a:extLst>
              <a:ext uri="{FF2B5EF4-FFF2-40B4-BE49-F238E27FC236}">
                <a16:creationId xmlns:a16="http://schemas.microsoft.com/office/drawing/2014/main" id="{9246D529-7639-97E4-AF80-F0BF892EBEDC}"/>
              </a:ext>
            </a:extLst>
          </p:cNvPr>
          <p:cNvPicPr>
            <a:picLocks noGrp="1" noChangeAspect="1"/>
          </p:cNvPicPr>
          <p:nvPr>
            <p:ph type="pic" sz="quarter" idx="14"/>
          </p:nvPr>
        </p:nvPicPr>
        <p:blipFill>
          <a:blip r:embed="rId3"/>
          <a:srcRect l="18750" r="18750"/>
          <a:stretch>
            <a:fillRect/>
          </a:stretch>
        </p:blipFill>
        <p:spPr/>
      </p:pic>
      <p:pic>
        <p:nvPicPr>
          <p:cNvPr id="21" name="Picture Placeholder 20" descr="A picture containing text, screenshot, diagram, design">
            <a:extLst>
              <a:ext uri="{FF2B5EF4-FFF2-40B4-BE49-F238E27FC236}">
                <a16:creationId xmlns:a16="http://schemas.microsoft.com/office/drawing/2014/main" id="{B24ABC78-05C7-BF21-958B-B727C42F06DD}"/>
              </a:ext>
            </a:extLst>
          </p:cNvPr>
          <p:cNvPicPr>
            <a:picLocks noGrp="1" noChangeAspect="1"/>
          </p:cNvPicPr>
          <p:nvPr>
            <p:ph type="pic" sz="quarter" idx="13"/>
          </p:nvPr>
        </p:nvPicPr>
        <p:blipFill>
          <a:blip r:embed="rId4"/>
          <a:srcRect t="6124" b="6124"/>
          <a:stretch>
            <a:fillRect/>
          </a:stretch>
        </p:blipFill>
        <p:spPr/>
      </p:pic>
    </p:spTree>
    <p:extLst>
      <p:ext uri="{BB962C8B-B14F-4D97-AF65-F5344CB8AC3E}">
        <p14:creationId xmlns:p14="http://schemas.microsoft.com/office/powerpoint/2010/main" val="2313234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gn="l"/>
            <a:r>
              <a:rPr lang="en-US" sz="5400" b="1" i="0" dirty="0">
                <a:effectLst/>
                <a:latin typeface="Inter"/>
              </a:rPr>
              <a:t>Slicing Aided Hyper Inference (SAHI)</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A1B0FB-D917-4C8C-928F-313BD683BF39}" type="slidenum">
              <a:rPr kumimoji="0" lang="en-US" sz="1000" b="0" i="0" u="none" strike="noStrike" kern="1200" cap="none" spc="0" normalizeH="0" baseline="0" noProof="0" smtClean="0">
                <a:ln>
                  <a:noFill/>
                </a:ln>
                <a:solidFill>
                  <a:prstClr val="white">
                    <a:lumMod val="65000"/>
                    <a:alpha val="80000"/>
                  </a:prstClr>
                </a:solidFill>
                <a:effectLst/>
                <a:uLnTx/>
                <a:uFillTx/>
                <a:latin typeface="Gill Sans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000" b="0" i="0" u="none" strike="noStrike" kern="1200" cap="none" spc="0" normalizeH="0" baseline="0" noProof="0">
              <a:ln>
                <a:noFill/>
              </a:ln>
              <a:solidFill>
                <a:prstClr val="white">
                  <a:lumMod val="65000"/>
                  <a:alpha val="80000"/>
                </a:prstClr>
              </a:solidFill>
              <a:effectLst/>
              <a:uLnTx/>
              <a:uFillTx/>
              <a:latin typeface="Gill Sans MT"/>
              <a:ea typeface="+mn-ea"/>
              <a:cs typeface="+mn-cs"/>
            </a:endParaRPr>
          </a:p>
        </p:txBody>
      </p:sp>
      <p:sp>
        <p:nvSpPr>
          <p:cNvPr id="9" name="TextBox 8">
            <a:extLst>
              <a:ext uri="{FF2B5EF4-FFF2-40B4-BE49-F238E27FC236}">
                <a16:creationId xmlns:a16="http://schemas.microsoft.com/office/drawing/2014/main" id="{32F180DB-200B-8D16-3AC3-C39E8E757051}"/>
              </a:ext>
            </a:extLst>
          </p:cNvPr>
          <p:cNvSpPr txBox="1"/>
          <p:nvPr/>
        </p:nvSpPr>
        <p:spPr>
          <a:xfrm>
            <a:off x="1080018" y="3870746"/>
            <a:ext cx="5777982" cy="646331"/>
          </a:xfrm>
          <a:prstGeom prst="rect">
            <a:avLst/>
          </a:prstGeom>
          <a:noFill/>
        </p:spPr>
        <p:txBody>
          <a:bodyPr wrap="square">
            <a:spAutoFit/>
          </a:bodyPr>
          <a:lstStyle/>
          <a:p>
            <a:r>
              <a:rPr kumimoji="0" lang="en-US" sz="1800" b="1" i="0" u="none" strike="noStrike" kern="1200" cap="none" spc="0" normalizeH="0" baseline="0" noProof="0" dirty="0">
                <a:ln>
                  <a:noFill/>
                </a:ln>
                <a:effectLst/>
                <a:uLnTx/>
                <a:uFillTx/>
                <a:latin typeface="Inter"/>
                <a:ea typeface="+mn-ea"/>
                <a:cs typeface="+mn-cs"/>
              </a:rPr>
              <a:t>1. </a:t>
            </a:r>
            <a:r>
              <a:rPr lang="en-US" b="1" i="0" dirty="0">
                <a:effectLst/>
                <a:latin typeface="Inter"/>
              </a:rPr>
              <a:t>What is SAHI, Slicing Aided Hyper Inference?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Inter"/>
                <a:ea typeface="+mn-ea"/>
                <a:cs typeface="+mn-cs"/>
              </a:rPr>
              <a:t> </a:t>
            </a:r>
          </a:p>
        </p:txBody>
      </p:sp>
    </p:spTree>
    <p:extLst>
      <p:ext uri="{BB962C8B-B14F-4D97-AF65-F5344CB8AC3E}">
        <p14:creationId xmlns:p14="http://schemas.microsoft.com/office/powerpoint/2010/main" val="224712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331" name="Group 1332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3332" name="Freeform: Shape 1332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333" name="Oval 1332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334" name="Oval 1332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335" name="Freeform: Shape 1332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13336" name="Rectangle 1332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3" y="4508500"/>
            <a:ext cx="4500562" cy="1562959"/>
          </a:xfrm>
        </p:spPr>
        <p:txBody>
          <a:bodyPr vert="horz" wrap="square" lIns="0" tIns="0" rIns="0" bIns="0" rtlCol="0" anchor="t" anchorCtr="0">
            <a:normAutofit/>
          </a:bodyPr>
          <a:lstStyle/>
          <a:p>
            <a:r>
              <a:rPr lang="en-US" sz="3600" b="1" i="0" dirty="0">
                <a:effectLst/>
                <a:latin typeface="Inter"/>
              </a:rPr>
              <a:t>Slicing Aided Hyper Inference (SAHI)</a:t>
            </a:r>
            <a:endParaRPr lang="en-US" sz="3400" kern="1200" dirty="0">
              <a:solidFill>
                <a:schemeClr val="tx1"/>
              </a:solidFill>
              <a:latin typeface="+mj-lt"/>
              <a:ea typeface="+mj-ea"/>
              <a:cs typeface="+mj-cs"/>
            </a:endParaRPr>
          </a:p>
        </p:txBody>
      </p:sp>
      <p:pic>
        <p:nvPicPr>
          <p:cNvPr id="13316" name="Picture 4" descr="Example of small object detection using Slicing Aided Hyper Inference (SAHI).">
            <a:extLst>
              <a:ext uri="{FF2B5EF4-FFF2-40B4-BE49-F238E27FC236}">
                <a16:creationId xmlns:a16="http://schemas.microsoft.com/office/drawing/2014/main" id="{F13D652B-C18D-FD78-1C88-6801959492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382" b="22266"/>
          <a:stretch/>
        </p:blipFill>
        <p:spPr bwMode="auto">
          <a:xfrm>
            <a:off x="20" y="1"/>
            <a:ext cx="12191980" cy="3777175"/>
          </a:xfrm>
          <a:custGeom>
            <a:avLst/>
            <a:gdLst/>
            <a:ahLst/>
            <a:cxnLst/>
            <a:rect l="l" t="t" r="r" b="b"/>
            <a:pathLst>
              <a:path w="12192000" h="3777175">
                <a:moveTo>
                  <a:pt x="0" y="0"/>
                </a:moveTo>
                <a:lnTo>
                  <a:pt x="12192000" y="0"/>
                </a:lnTo>
                <a:lnTo>
                  <a:pt x="12192000" y="3777175"/>
                </a:lnTo>
                <a:lnTo>
                  <a:pt x="0" y="3777175"/>
                </a:lnTo>
                <a:close/>
              </a:path>
            </a:pathLst>
          </a:custGeom>
          <a:noFill/>
          <a:extLst>
            <a:ext uri="{909E8E84-426E-40DD-AFC4-6F175D3DCCD1}">
              <a14:hiddenFill xmlns:a14="http://schemas.microsoft.com/office/drawing/2010/main">
                <a:solidFill>
                  <a:srgbClr val="FFFFFF"/>
                </a:solidFill>
              </a14:hiddenFill>
            </a:ext>
          </a:extLst>
        </p:spPr>
      </p:pic>
      <p:sp>
        <p:nvSpPr>
          <p:cNvPr id="13337" name="Oval 13328">
            <a:extLst>
              <a:ext uri="{FF2B5EF4-FFF2-40B4-BE49-F238E27FC236}">
                <a16:creationId xmlns:a16="http://schemas.microsoft.com/office/drawing/2014/main" id="{C5D31EF7-7A67-43B2-8B5E-B4A6241B1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13" y="360283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5267325" y="4508500"/>
            <a:ext cx="6373813" cy="2237533"/>
          </a:xfrm>
        </p:spPr>
        <p:txBody>
          <a:bodyPr vert="horz" wrap="square" lIns="0" tIns="0" rIns="0" bIns="0" rtlCol="0" anchor="t">
            <a:normAutofit fontScale="70000" lnSpcReduction="20000"/>
          </a:bodyPr>
          <a:lstStyle/>
          <a:p>
            <a:pPr>
              <a:buFont typeface="Arial" panose="020B0604020202020204" pitchFamily="34" charset="0"/>
              <a:buChar char="•"/>
            </a:pPr>
            <a:r>
              <a:rPr lang="en-US" sz="2900" dirty="0">
                <a:solidFill>
                  <a:schemeClr val="tx1"/>
                </a:solidFill>
                <a:latin typeface="Inter"/>
              </a:rPr>
              <a:t>SAHI</a:t>
            </a:r>
            <a:r>
              <a:rPr lang="en-US" sz="2900" b="0" i="0" dirty="0">
                <a:solidFill>
                  <a:schemeClr val="tx1"/>
                </a:solidFill>
                <a:effectLst/>
                <a:latin typeface="Inter"/>
              </a:rPr>
              <a:t> is an innovative pipeline tailored for small object detection, leveraging slicing aided inference and fine-tuning techniques to revolutionize the detection process.</a:t>
            </a:r>
          </a:p>
          <a:p>
            <a:pPr>
              <a:buFont typeface="Arial" panose="020B0604020202020204" pitchFamily="34" charset="0"/>
              <a:buChar char="•"/>
            </a:pPr>
            <a:r>
              <a:rPr lang="en-US" sz="2900" b="0" i="0" dirty="0">
                <a:solidFill>
                  <a:schemeClr val="tx1"/>
                </a:solidFill>
                <a:effectLst/>
                <a:latin typeface="Inter"/>
              </a:rPr>
              <a:t>By dividing the input images into overlapping patches, SAHI ensures that small objects have relatively larger pixel areas, enhancing their visibility within the network.</a:t>
            </a:r>
            <a:endParaRPr lang="en-US" sz="2900" dirty="0">
              <a:solidFill>
                <a:schemeClr val="tx1"/>
              </a:solidFill>
            </a:endParaRPr>
          </a:p>
          <a:p>
            <a:pPr>
              <a:buFont typeface="Arial" panose="020B0604020202020204" pitchFamily="34" charset="0"/>
              <a:buChar char="•"/>
            </a:pPr>
            <a:endParaRPr lang="en-US" sz="1600" dirty="0"/>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21</a:t>
            </a:fld>
            <a:endParaRPr lang="en-US">
              <a:solidFill>
                <a:schemeClr val="tx1">
                  <a:alpha val="80000"/>
                </a:schemeClr>
              </a:solidFill>
            </a:endParaRPr>
          </a:p>
        </p:txBody>
      </p:sp>
    </p:spTree>
    <p:extLst>
      <p:ext uri="{BB962C8B-B14F-4D97-AF65-F5344CB8AC3E}">
        <p14:creationId xmlns:p14="http://schemas.microsoft.com/office/powerpoint/2010/main" val="3955183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gn="l"/>
            <a:r>
              <a:rPr lang="en-US" sz="5400" b="1" i="0" dirty="0">
                <a:effectLst/>
                <a:latin typeface="Inter"/>
              </a:rPr>
              <a:t>Slicing Aided Hyper Inference (SAHI)</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A1B0FB-D917-4C8C-928F-313BD683BF39}" type="slidenum">
              <a:rPr kumimoji="0" lang="en-US" sz="1000" b="0" i="0" u="none" strike="noStrike" kern="1200" cap="none" spc="0" normalizeH="0" baseline="0" noProof="0" smtClean="0">
                <a:ln>
                  <a:noFill/>
                </a:ln>
                <a:solidFill>
                  <a:prstClr val="white">
                    <a:lumMod val="65000"/>
                    <a:alpha val="80000"/>
                  </a:prstClr>
                </a:solidFill>
                <a:effectLst/>
                <a:uLnTx/>
                <a:uFillTx/>
                <a:latin typeface="Gill Sans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000" b="0" i="0" u="none" strike="noStrike" kern="1200" cap="none" spc="0" normalizeH="0" baseline="0" noProof="0">
              <a:ln>
                <a:noFill/>
              </a:ln>
              <a:solidFill>
                <a:prstClr val="white">
                  <a:lumMod val="65000"/>
                  <a:alpha val="80000"/>
                </a:prstClr>
              </a:solidFill>
              <a:effectLst/>
              <a:uLnTx/>
              <a:uFillTx/>
              <a:latin typeface="Gill Sans MT"/>
              <a:ea typeface="+mn-ea"/>
              <a:cs typeface="+mn-cs"/>
            </a:endParaRPr>
          </a:p>
        </p:txBody>
      </p:sp>
      <p:sp>
        <p:nvSpPr>
          <p:cNvPr id="9" name="TextBox 8">
            <a:extLst>
              <a:ext uri="{FF2B5EF4-FFF2-40B4-BE49-F238E27FC236}">
                <a16:creationId xmlns:a16="http://schemas.microsoft.com/office/drawing/2014/main" id="{32F180DB-200B-8D16-3AC3-C39E8E757051}"/>
              </a:ext>
            </a:extLst>
          </p:cNvPr>
          <p:cNvSpPr txBox="1"/>
          <p:nvPr/>
        </p:nvSpPr>
        <p:spPr>
          <a:xfrm>
            <a:off x="1080018" y="3870746"/>
            <a:ext cx="5777982" cy="923330"/>
          </a:xfrm>
          <a:prstGeom prst="rect">
            <a:avLst/>
          </a:prstGeom>
          <a:noFill/>
        </p:spPr>
        <p:txBody>
          <a:bodyPr wrap="square">
            <a:spAutoFit/>
          </a:bodyPr>
          <a:lstStyle/>
          <a:p>
            <a:r>
              <a:rPr kumimoji="0" lang="en-US" sz="1800" b="1" i="0" u="none" strike="noStrike" kern="1200" cap="none" spc="0" normalizeH="0" baseline="0" noProof="0" dirty="0">
                <a:ln>
                  <a:noFill/>
                </a:ln>
                <a:effectLst/>
                <a:uLnTx/>
                <a:uFillTx/>
                <a:latin typeface="Inter"/>
                <a:ea typeface="+mn-ea"/>
                <a:cs typeface="+mn-cs"/>
              </a:rPr>
              <a:t>2. </a:t>
            </a:r>
            <a:r>
              <a:rPr lang="en-US" b="0" i="0" dirty="0">
                <a:effectLst/>
                <a:latin typeface="Poppins" panose="00000500000000000000" pitchFamily="2" charset="0"/>
              </a:rPr>
              <a:t>Slicing Aided Fine Tuning</a:t>
            </a:r>
          </a:p>
          <a:p>
            <a:endParaRPr lang="en-US" b="1" i="0" dirty="0">
              <a:effectLst/>
              <a:latin typeface="In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Inter"/>
                <a:ea typeface="+mn-ea"/>
                <a:cs typeface="+mn-cs"/>
              </a:rPr>
              <a:t> </a:t>
            </a:r>
          </a:p>
        </p:txBody>
      </p:sp>
    </p:spTree>
    <p:extLst>
      <p:ext uri="{BB962C8B-B14F-4D97-AF65-F5344CB8AC3E}">
        <p14:creationId xmlns:p14="http://schemas.microsoft.com/office/powerpoint/2010/main" val="19525886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AA91DA7-9114-D5F0-BDE3-71FE3567A31E}"/>
              </a:ext>
            </a:extLst>
          </p:cNvPr>
          <p:cNvSpPr>
            <a:spLocks noGrp="1"/>
          </p:cNvSpPr>
          <p:nvPr>
            <p:ph type="sldNum" sz="quarter" idx="12"/>
          </p:nvPr>
        </p:nvSpPr>
        <p:spPr/>
        <p:txBody>
          <a:bodyPr/>
          <a:lstStyle/>
          <a:p>
            <a:fld id="{DBA1B0FB-D917-4C8C-928F-313BD683BF39}" type="slidenum">
              <a:rPr lang="en-US" smtClean="0"/>
              <a:t>23</a:t>
            </a:fld>
            <a:endParaRPr lang="en-US"/>
          </a:p>
        </p:txBody>
      </p:sp>
      <p:sp>
        <p:nvSpPr>
          <p:cNvPr id="7" name="Subtitle 6">
            <a:extLst>
              <a:ext uri="{FF2B5EF4-FFF2-40B4-BE49-F238E27FC236}">
                <a16:creationId xmlns:a16="http://schemas.microsoft.com/office/drawing/2014/main" id="{248D046F-6F36-F740-7E47-7EC36E84E5E0}"/>
              </a:ext>
            </a:extLst>
          </p:cNvPr>
          <p:cNvSpPr>
            <a:spLocks noGrp="1"/>
          </p:cNvSpPr>
          <p:nvPr>
            <p:ph type="subTitle" idx="1"/>
          </p:nvPr>
        </p:nvSpPr>
        <p:spPr>
          <a:xfrm>
            <a:off x="354919" y="2078184"/>
            <a:ext cx="5514035" cy="4957098"/>
          </a:xfrm>
        </p:spPr>
        <p:txBody>
          <a:bodyPr/>
          <a:lstStyle/>
          <a:p>
            <a:pPr algn="l">
              <a:buFont typeface="Arial" panose="020B0604020202020204" pitchFamily="34" charset="0"/>
              <a:buChar char="•"/>
            </a:pPr>
            <a:r>
              <a:rPr lang="en-US" sz="2000" b="0" i="0" dirty="0">
                <a:solidFill>
                  <a:srgbClr val="D1D5DB"/>
                </a:solidFill>
                <a:effectLst/>
                <a:latin typeface="Söhne"/>
              </a:rPr>
              <a:t>Fine-tuning and transfer learning are techniques used in machine learning with pre-trained models.</a:t>
            </a:r>
          </a:p>
          <a:p>
            <a:pPr algn="l">
              <a:buFont typeface="Arial" panose="020B0604020202020204" pitchFamily="34" charset="0"/>
              <a:buChar char="•"/>
            </a:pPr>
            <a:r>
              <a:rPr lang="en-US" sz="2000" b="0" i="0" dirty="0">
                <a:solidFill>
                  <a:srgbClr val="D1D5DB"/>
                </a:solidFill>
                <a:effectLst/>
                <a:latin typeface="Söhne"/>
              </a:rPr>
              <a:t>Transfer learning applies knowledge from one task to a related task by starting with a pre-trained model.</a:t>
            </a:r>
          </a:p>
          <a:p>
            <a:pPr algn="l">
              <a:buFont typeface="Arial" panose="020B0604020202020204" pitchFamily="34" charset="0"/>
              <a:buChar char="•"/>
            </a:pPr>
            <a:r>
              <a:rPr lang="en-US" sz="2000" b="0" i="0" dirty="0">
                <a:solidFill>
                  <a:srgbClr val="D1D5DB"/>
                </a:solidFill>
                <a:effectLst/>
                <a:latin typeface="Söhne"/>
              </a:rPr>
              <a:t>In transfer learning, only the final layers of the pre-trained model are trained on the new task.</a:t>
            </a:r>
          </a:p>
          <a:p>
            <a:pPr algn="l">
              <a:buFont typeface="Arial" panose="020B0604020202020204" pitchFamily="34" charset="0"/>
              <a:buChar char="•"/>
            </a:pPr>
            <a:r>
              <a:rPr lang="en-US" sz="2000" b="0" i="0" dirty="0">
                <a:solidFill>
                  <a:srgbClr val="D1D5DB"/>
                </a:solidFill>
                <a:effectLst/>
                <a:latin typeface="Söhne"/>
              </a:rPr>
              <a:t>Transfer learning is beneficial when the new task has limited labeled data.</a:t>
            </a:r>
          </a:p>
          <a:p>
            <a:endParaRPr lang="en-US" sz="1800" b="1" dirty="0"/>
          </a:p>
        </p:txBody>
      </p:sp>
      <p:sp>
        <p:nvSpPr>
          <p:cNvPr id="9" name="TextBox 8">
            <a:extLst>
              <a:ext uri="{FF2B5EF4-FFF2-40B4-BE49-F238E27FC236}">
                <a16:creationId xmlns:a16="http://schemas.microsoft.com/office/drawing/2014/main" id="{FF7C4206-463A-8EEF-D720-F7CD2AA6FE1F}"/>
              </a:ext>
            </a:extLst>
          </p:cNvPr>
          <p:cNvSpPr txBox="1"/>
          <p:nvPr/>
        </p:nvSpPr>
        <p:spPr>
          <a:xfrm>
            <a:off x="6323048" y="2007169"/>
            <a:ext cx="5732103" cy="3908762"/>
          </a:xfrm>
          <a:prstGeom prst="rect">
            <a:avLst/>
          </a:prstGeom>
          <a:noFill/>
        </p:spPr>
        <p:txBody>
          <a:bodyPr wrap="square">
            <a:spAutoFit/>
          </a:bodyPr>
          <a:lstStyle/>
          <a:p>
            <a:pPr algn="l">
              <a:buFont typeface="Arial" panose="020B0604020202020204" pitchFamily="34" charset="0"/>
              <a:buChar char="•"/>
            </a:pPr>
            <a:r>
              <a:rPr lang="en-US" sz="2000" b="0" i="0" dirty="0">
                <a:solidFill>
                  <a:srgbClr val="D1D5DB"/>
                </a:solidFill>
                <a:effectLst/>
                <a:latin typeface="Söhne"/>
              </a:rPr>
              <a:t>Fine-tuning allows the model to adapt its learned representations to a new task.</a:t>
            </a:r>
          </a:p>
          <a:p>
            <a:pPr algn="l">
              <a:buFont typeface="Arial" panose="020B0604020202020204" pitchFamily="34" charset="0"/>
              <a:buChar char="•"/>
            </a:pPr>
            <a:endParaRPr lang="en-US" sz="2000" b="0" i="0" dirty="0">
              <a:solidFill>
                <a:srgbClr val="D1D5DB"/>
              </a:solidFill>
              <a:effectLst/>
              <a:latin typeface="Söhne"/>
            </a:endParaRPr>
          </a:p>
          <a:p>
            <a:pPr algn="l">
              <a:buFont typeface="Arial" panose="020B0604020202020204" pitchFamily="34" charset="0"/>
              <a:buChar char="•"/>
            </a:pPr>
            <a:r>
              <a:rPr lang="en-US" sz="2000" b="0" i="0" dirty="0">
                <a:solidFill>
                  <a:srgbClr val="D1D5DB"/>
                </a:solidFill>
                <a:effectLst/>
                <a:latin typeface="Söhne"/>
              </a:rPr>
              <a:t>Fine-tuning is used when the new task has a larger dataset and requires learning task-specific features.</a:t>
            </a:r>
          </a:p>
          <a:p>
            <a:pPr algn="l">
              <a:buFont typeface="Arial" panose="020B0604020202020204" pitchFamily="34" charset="0"/>
              <a:buChar char="•"/>
            </a:pPr>
            <a:endParaRPr lang="en-US" sz="2000" b="0" i="0" dirty="0">
              <a:solidFill>
                <a:srgbClr val="D1D5DB"/>
              </a:solidFill>
              <a:effectLst/>
              <a:latin typeface="Söhne"/>
            </a:endParaRPr>
          </a:p>
          <a:p>
            <a:pPr>
              <a:buFont typeface="Arial" panose="020B0604020202020204" pitchFamily="34" charset="0"/>
              <a:buChar char="•"/>
            </a:pPr>
            <a:r>
              <a:rPr lang="en-US" sz="2000" b="0" i="0" dirty="0">
                <a:solidFill>
                  <a:srgbClr val="D1D5DB"/>
                </a:solidFill>
                <a:effectLst/>
                <a:latin typeface="Söhne"/>
              </a:rPr>
              <a:t>Fine-tuning modifies a pre-trained model by unfreezing some or all of its layers</a:t>
            </a:r>
            <a:r>
              <a:rPr lang="en-US" sz="2800" b="0" i="0" dirty="0">
                <a:solidFill>
                  <a:srgbClr val="D1D5DB"/>
                </a:solidFill>
                <a:effectLst/>
                <a:latin typeface="Söhne"/>
              </a:rPr>
              <a:t>.</a:t>
            </a:r>
          </a:p>
          <a:p>
            <a:pPr algn="l"/>
            <a:endParaRPr lang="en-US" sz="2000" b="0" i="0" dirty="0">
              <a:solidFill>
                <a:srgbClr val="D1D5DB"/>
              </a:solidFill>
              <a:effectLst/>
              <a:latin typeface="Söhne"/>
            </a:endParaRPr>
          </a:p>
          <a:p>
            <a:pPr algn="l">
              <a:buFont typeface="Arial" panose="020B0604020202020204" pitchFamily="34" charset="0"/>
              <a:buChar char="•"/>
            </a:pPr>
            <a:r>
              <a:rPr lang="en-US" sz="2000" b="0" i="0" dirty="0">
                <a:solidFill>
                  <a:srgbClr val="D1D5DB"/>
                </a:solidFill>
                <a:effectLst/>
                <a:latin typeface="Söhne"/>
              </a:rPr>
              <a:t>The choice between transfer learning and fine-tuning depends on factors such as dataset size and task similarity.</a:t>
            </a:r>
          </a:p>
        </p:txBody>
      </p:sp>
      <p:sp>
        <p:nvSpPr>
          <p:cNvPr id="4" name="TextBox 3">
            <a:extLst>
              <a:ext uri="{FF2B5EF4-FFF2-40B4-BE49-F238E27FC236}">
                <a16:creationId xmlns:a16="http://schemas.microsoft.com/office/drawing/2014/main" id="{74152842-C63D-B7D4-E31E-FC1B2EF0E81A}"/>
              </a:ext>
            </a:extLst>
          </p:cNvPr>
          <p:cNvSpPr txBox="1"/>
          <p:nvPr/>
        </p:nvSpPr>
        <p:spPr>
          <a:xfrm>
            <a:off x="578595" y="585599"/>
            <a:ext cx="6293498" cy="584775"/>
          </a:xfrm>
          <a:prstGeom prst="rect">
            <a:avLst/>
          </a:prstGeom>
          <a:noFill/>
        </p:spPr>
        <p:txBody>
          <a:bodyPr wrap="square">
            <a:spAutoFit/>
          </a:bodyPr>
          <a:lstStyle/>
          <a:p>
            <a:r>
              <a:rPr lang="en-US" sz="3200" b="1" dirty="0">
                <a:solidFill>
                  <a:schemeClr val="tx1">
                    <a:lumMod val="95000"/>
                    <a:alpha val="60000"/>
                  </a:schemeClr>
                </a:solidFill>
              </a:rPr>
              <a:t>Fine Tuning vs Transfer Learning </a:t>
            </a:r>
          </a:p>
        </p:txBody>
      </p:sp>
    </p:spTree>
    <p:extLst>
      <p:ext uri="{BB962C8B-B14F-4D97-AF65-F5344CB8AC3E}">
        <p14:creationId xmlns:p14="http://schemas.microsoft.com/office/powerpoint/2010/main" val="19383627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lstStyle/>
          <a:p>
            <a:pPr algn="l">
              <a:buFont typeface="Arial" panose="020B0604020202020204" pitchFamily="34" charset="0"/>
              <a:buChar char="•"/>
            </a:pPr>
            <a:r>
              <a:rPr lang="en-US" sz="1800" i="0" dirty="0">
                <a:solidFill>
                  <a:schemeClr val="tx1"/>
                </a:solidFill>
                <a:effectLst/>
                <a:latin typeface="Roboto" panose="02000000000000000000" pitchFamily="2" charset="0"/>
              </a:rPr>
              <a:t>Popular object detection frameworks like </a:t>
            </a:r>
            <a:r>
              <a:rPr lang="en-US" sz="1800" dirty="0">
                <a:solidFill>
                  <a:schemeClr val="tx1"/>
                </a:solidFill>
                <a:latin typeface="Roboto" panose="02000000000000000000" pitchFamily="2" charset="0"/>
              </a:rPr>
              <a:t>Detectron2 ,</a:t>
            </a:r>
            <a:r>
              <a:rPr lang="en-US" sz="1800" i="0" dirty="0">
                <a:solidFill>
                  <a:schemeClr val="tx1"/>
                </a:solidFill>
                <a:effectLst/>
                <a:latin typeface="Roboto" panose="02000000000000000000" pitchFamily="2" charset="0"/>
              </a:rPr>
              <a:t> MMDetection, and </a:t>
            </a:r>
            <a:r>
              <a:rPr lang="en-US" sz="1800" dirty="0">
                <a:solidFill>
                  <a:schemeClr val="tx1"/>
                </a:solidFill>
                <a:latin typeface="Roboto" panose="02000000000000000000" pitchFamily="2" charset="0"/>
              </a:rPr>
              <a:t>YOLOv8 </a:t>
            </a:r>
            <a:r>
              <a:rPr lang="en-US" sz="1800" i="0" dirty="0">
                <a:solidFill>
                  <a:schemeClr val="tx1"/>
                </a:solidFill>
                <a:effectLst/>
                <a:latin typeface="Roboto" panose="02000000000000000000" pitchFamily="2" charset="0"/>
              </a:rPr>
              <a:t> provide pre-trained weights on widely-used datasets such as ImageNet and MS COCO.</a:t>
            </a:r>
          </a:p>
          <a:p>
            <a:pPr algn="l">
              <a:buFont typeface="Arial" panose="020B0604020202020204" pitchFamily="34" charset="0"/>
              <a:buChar char="•"/>
            </a:pPr>
            <a:endParaRPr lang="en-US" sz="1800" i="0" dirty="0">
              <a:solidFill>
                <a:schemeClr val="tx1"/>
              </a:solidFill>
              <a:effectLst/>
              <a:latin typeface="Roboto" panose="02000000000000000000" pitchFamily="2" charset="0"/>
            </a:endParaRPr>
          </a:p>
          <a:p>
            <a:pPr algn="l">
              <a:buFont typeface="Arial" panose="020B0604020202020204" pitchFamily="34" charset="0"/>
              <a:buChar char="•"/>
            </a:pPr>
            <a:r>
              <a:rPr lang="en-US" sz="1800" i="0" dirty="0">
                <a:solidFill>
                  <a:schemeClr val="tx1"/>
                </a:solidFill>
                <a:effectLst/>
                <a:latin typeface="Roboto" panose="02000000000000000000" pitchFamily="2" charset="0"/>
              </a:rPr>
              <a:t>However, the datasets commonly used for pretraining consist of low-resolution images with relatively large objects covering a significant portion of the image height.</a:t>
            </a:r>
          </a:p>
          <a:p>
            <a:pPr algn="l">
              <a:buFont typeface="Arial" panose="020B0604020202020204" pitchFamily="34" charset="0"/>
              <a:buChar char="•"/>
            </a:pPr>
            <a:endParaRPr lang="en-US" sz="1800" b="0" i="0" dirty="0">
              <a:solidFill>
                <a:schemeClr val="tx1"/>
              </a:solidFill>
              <a:effectLst/>
              <a:latin typeface="Roboto" panose="02000000000000000000" pitchFamily="2" charset="0"/>
            </a:endParaRP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lstStyle/>
          <a:p>
            <a:r>
              <a:rPr lang="en-US" sz="1800" i="0" dirty="0">
                <a:solidFill>
                  <a:schemeClr val="tx1"/>
                </a:solidFill>
                <a:effectLst/>
                <a:latin typeface="Roboto" panose="02000000000000000000" pitchFamily="2" charset="0"/>
              </a:rPr>
              <a:t>As a result, pre-trained models perform well for similar inputs but struggle with small object detection in high-resolution images captured by advanced drones and surveillance cameras.</a:t>
            </a:r>
          </a:p>
          <a:p>
            <a:endParaRPr lang="en-US" sz="1800" i="0" dirty="0">
              <a:solidFill>
                <a:schemeClr val="tx1"/>
              </a:solidFill>
              <a:effectLst/>
              <a:latin typeface="Roboto" panose="02000000000000000000" pitchFamily="2" charset="0"/>
            </a:endParaRPr>
          </a:p>
          <a:p>
            <a:r>
              <a:rPr lang="en-US" sz="1800" i="0" dirty="0">
                <a:solidFill>
                  <a:schemeClr val="tx1"/>
                </a:solidFill>
                <a:effectLst/>
                <a:latin typeface="Roboto" panose="02000000000000000000" pitchFamily="2" charset="0"/>
              </a:rPr>
              <a:t>To overcome this limitation, an approach is proposed to augment the dataset by extracting patches from the fine-tuning dataset images</a:t>
            </a:r>
            <a:endParaRPr lang="en-US" sz="1800" dirty="0">
              <a:solidFill>
                <a:schemeClr val="tx1"/>
              </a:solidFill>
            </a:endParaRP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24</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TextBox 15">
            <a:extLst>
              <a:ext uri="{FF2B5EF4-FFF2-40B4-BE49-F238E27FC236}">
                <a16:creationId xmlns:a16="http://schemas.microsoft.com/office/drawing/2014/main" id="{1CCBAFED-43F9-F09A-A935-45B5B5BCEC73}"/>
              </a:ext>
            </a:extLst>
          </p:cNvPr>
          <p:cNvSpPr txBox="1"/>
          <p:nvPr/>
        </p:nvSpPr>
        <p:spPr>
          <a:xfrm>
            <a:off x="594292" y="465127"/>
            <a:ext cx="5777982" cy="2000548"/>
          </a:xfrm>
          <a:prstGeom prst="rect">
            <a:avLst/>
          </a:prstGeom>
          <a:noFill/>
        </p:spPr>
        <p:txBody>
          <a:bodyPr wrap="square">
            <a:spAutoFit/>
          </a:bodyPr>
          <a:lstStyle/>
          <a:p>
            <a:r>
              <a:rPr lang="en-US" sz="4400" dirty="0">
                <a:latin typeface="Söhne"/>
              </a:rPr>
              <a:t>Why </a:t>
            </a:r>
            <a:r>
              <a:rPr lang="en-US" sz="4400" i="0" dirty="0">
                <a:effectLst/>
                <a:latin typeface="Söhne"/>
              </a:rPr>
              <a:t>Slicing Aided Fine Tuning ?</a:t>
            </a:r>
          </a:p>
          <a:p>
            <a:endParaRPr lang="en-US" b="1" i="0" dirty="0">
              <a:effectLst/>
              <a:latin typeface="In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Inter"/>
                <a:ea typeface="+mn-ea"/>
                <a:cs typeface="+mn-cs"/>
              </a:rPr>
              <a:t> </a:t>
            </a:r>
          </a:p>
        </p:txBody>
      </p:sp>
    </p:spTree>
    <p:extLst>
      <p:ext uri="{BB962C8B-B14F-4D97-AF65-F5344CB8AC3E}">
        <p14:creationId xmlns:p14="http://schemas.microsoft.com/office/powerpoint/2010/main" val="3891345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440709" y="1833151"/>
            <a:ext cx="5429114" cy="3515555"/>
          </a:xfrm>
        </p:spPr>
        <p:txBody>
          <a:bodyPr/>
          <a:lstStyle/>
          <a:p>
            <a:pPr algn="l">
              <a:buFont typeface="Arial" panose="020B0604020202020204" pitchFamily="34" charset="0"/>
              <a:buChar char="•"/>
            </a:pPr>
            <a:r>
              <a:rPr lang="en-US" sz="1600" i="0" dirty="0">
                <a:solidFill>
                  <a:schemeClr val="tx1">
                    <a:lumMod val="95000"/>
                  </a:schemeClr>
                </a:solidFill>
                <a:effectLst/>
                <a:latin typeface="Roboto" panose="02000000000000000000" pitchFamily="2" charset="0"/>
              </a:rPr>
              <a:t>Each image is sliced into overlapping patches with dimensions M and N.</a:t>
            </a:r>
          </a:p>
          <a:p>
            <a:pPr algn="l">
              <a:buFont typeface="Arial" panose="020B0604020202020204" pitchFamily="34" charset="0"/>
              <a:buChar char="•"/>
            </a:pPr>
            <a:r>
              <a:rPr lang="en-US" sz="1600" i="0" dirty="0">
                <a:solidFill>
                  <a:schemeClr val="tx1">
                    <a:lumMod val="95000"/>
                  </a:schemeClr>
                </a:solidFill>
                <a:effectLst/>
                <a:latin typeface="Roboto" panose="02000000000000000000" pitchFamily="2" charset="0"/>
              </a:rPr>
              <a:t>The dimensions M and N are selected from predefined ranges [Mmin, Mmax] and [Nmin, Nmax] as hyperparameters.</a:t>
            </a:r>
          </a:p>
          <a:p>
            <a:pPr algn="l">
              <a:buFont typeface="Arial" panose="020B0604020202020204" pitchFamily="34" charset="0"/>
              <a:buChar char="•"/>
            </a:pPr>
            <a:r>
              <a:rPr lang="en-US" sz="1600" i="0" dirty="0">
                <a:solidFill>
                  <a:schemeClr val="tx1">
                    <a:lumMod val="95000"/>
                  </a:schemeClr>
                </a:solidFill>
                <a:effectLst/>
                <a:latin typeface="Roboto" panose="02000000000000000000" pitchFamily="2" charset="0"/>
              </a:rPr>
              <a:t>During fine-tuning, these patches are resized while maintaining the aspect ratio.</a:t>
            </a:r>
          </a:p>
          <a:p>
            <a:pPr algn="l">
              <a:buFont typeface="Arial" panose="020B0604020202020204" pitchFamily="34" charset="0"/>
              <a:buChar char="•"/>
            </a:pPr>
            <a:r>
              <a:rPr lang="en-US" sz="1600" i="0" dirty="0">
                <a:solidFill>
                  <a:schemeClr val="tx1">
                    <a:lumMod val="95000"/>
                  </a:schemeClr>
                </a:solidFill>
                <a:effectLst/>
                <a:latin typeface="Roboto" panose="02000000000000000000" pitchFamily="2" charset="0"/>
              </a:rPr>
              <a:t>The resized patches create augmentation images that aim to increase the relative size of objects compared to the original image.</a:t>
            </a:r>
          </a:p>
          <a:p>
            <a:pPr algn="l">
              <a:buFont typeface="Arial" panose="020B0604020202020204" pitchFamily="34" charset="0"/>
              <a:buChar char="•"/>
            </a:pPr>
            <a:r>
              <a:rPr lang="en-US" sz="1600" i="0" dirty="0">
                <a:solidFill>
                  <a:schemeClr val="tx1">
                    <a:lumMod val="95000"/>
                  </a:schemeClr>
                </a:solidFill>
                <a:effectLst/>
                <a:latin typeface="Roboto" panose="02000000000000000000" pitchFamily="2" charset="0"/>
              </a:rPr>
              <a:t>The original images are also utilized during the fine-tuning process.</a:t>
            </a:r>
          </a:p>
          <a:p>
            <a:pPr algn="l">
              <a:buFont typeface="Arial" panose="020B0604020202020204" pitchFamily="34" charset="0"/>
              <a:buChar char="•"/>
            </a:pPr>
            <a:r>
              <a:rPr lang="en-US" sz="1600" i="0" dirty="0">
                <a:solidFill>
                  <a:schemeClr val="tx1">
                    <a:lumMod val="95000"/>
                  </a:schemeClr>
                </a:solidFill>
                <a:effectLst/>
                <a:latin typeface="Roboto" panose="02000000000000000000" pitchFamily="2" charset="0"/>
              </a:rPr>
              <a:t>This utilization of original images helps in detecting large objects effectively.</a:t>
            </a:r>
          </a:p>
          <a:p>
            <a:pPr algn="l">
              <a:buFont typeface="Arial" panose="020B0604020202020204" pitchFamily="34" charset="0"/>
              <a:buChar char="•"/>
            </a:pPr>
            <a:endParaRPr lang="en-US" sz="1800" b="0" i="0" dirty="0">
              <a:solidFill>
                <a:schemeClr val="tx1"/>
              </a:solidFill>
              <a:effectLst/>
              <a:latin typeface="Roboto" panose="02000000000000000000" pitchFamily="2" charset="0"/>
            </a:endParaRP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25</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TextBox 15">
            <a:extLst>
              <a:ext uri="{FF2B5EF4-FFF2-40B4-BE49-F238E27FC236}">
                <a16:creationId xmlns:a16="http://schemas.microsoft.com/office/drawing/2014/main" id="{1CCBAFED-43F9-F09A-A935-45B5B5BCEC73}"/>
              </a:ext>
            </a:extLst>
          </p:cNvPr>
          <p:cNvSpPr txBox="1"/>
          <p:nvPr/>
        </p:nvSpPr>
        <p:spPr>
          <a:xfrm>
            <a:off x="342365" y="137319"/>
            <a:ext cx="5777982" cy="1877437"/>
          </a:xfrm>
          <a:prstGeom prst="rect">
            <a:avLst/>
          </a:prstGeom>
          <a:noFill/>
        </p:spPr>
        <p:txBody>
          <a:bodyPr wrap="square">
            <a:spAutoFit/>
          </a:bodyPr>
          <a:lstStyle/>
          <a:p>
            <a:r>
              <a:rPr lang="en-US" sz="4000" dirty="0">
                <a:latin typeface="Söhne"/>
              </a:rPr>
              <a:t>Concept of  </a:t>
            </a:r>
            <a:r>
              <a:rPr lang="en-US" sz="4000" i="0" dirty="0">
                <a:effectLst/>
                <a:latin typeface="Söhne"/>
              </a:rPr>
              <a:t>Slicing Aided Fine Tuning </a:t>
            </a:r>
          </a:p>
          <a:p>
            <a:endParaRPr lang="en-US" b="1" i="0" dirty="0">
              <a:effectLst/>
              <a:latin typeface="In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Inter"/>
                <a:ea typeface="+mn-ea"/>
                <a:cs typeface="+mn-cs"/>
              </a:rPr>
              <a:t> </a:t>
            </a:r>
          </a:p>
        </p:txBody>
      </p:sp>
      <p:pic>
        <p:nvPicPr>
          <p:cNvPr id="14338" name="Picture 2" descr="slice aided fine tuning">
            <a:extLst>
              <a:ext uri="{FF2B5EF4-FFF2-40B4-BE49-F238E27FC236}">
                <a16:creationId xmlns:a16="http://schemas.microsoft.com/office/drawing/2014/main" id="{5A039CCD-3BF6-D3E8-C6E9-4FE4BB088C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2686" y="1049693"/>
            <a:ext cx="5056949" cy="4758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33112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gn="l"/>
            <a:r>
              <a:rPr lang="en-US" sz="5400" b="1" i="0" dirty="0">
                <a:effectLst/>
                <a:latin typeface="Inter"/>
              </a:rPr>
              <a:t>Slicing Aided Hyper Inference (SAHI)</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A1B0FB-D917-4C8C-928F-313BD683BF39}" type="slidenum">
              <a:rPr kumimoji="0" lang="en-US" sz="1000" b="0" i="0" u="none" strike="noStrike" kern="1200" cap="none" spc="0" normalizeH="0" baseline="0" noProof="0" smtClean="0">
                <a:ln>
                  <a:noFill/>
                </a:ln>
                <a:solidFill>
                  <a:prstClr val="white">
                    <a:lumMod val="65000"/>
                    <a:alpha val="80000"/>
                  </a:prstClr>
                </a:solidFill>
                <a:effectLst/>
                <a:uLnTx/>
                <a:uFillTx/>
                <a:latin typeface="Gill Sans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000" b="0" i="0" u="none" strike="noStrike" kern="1200" cap="none" spc="0" normalizeH="0" baseline="0" noProof="0">
              <a:ln>
                <a:noFill/>
              </a:ln>
              <a:solidFill>
                <a:prstClr val="white">
                  <a:lumMod val="65000"/>
                  <a:alpha val="80000"/>
                </a:prstClr>
              </a:solidFill>
              <a:effectLst/>
              <a:uLnTx/>
              <a:uFillTx/>
              <a:latin typeface="Gill Sans MT"/>
              <a:ea typeface="+mn-ea"/>
              <a:cs typeface="+mn-cs"/>
            </a:endParaRPr>
          </a:p>
        </p:txBody>
      </p:sp>
      <p:sp>
        <p:nvSpPr>
          <p:cNvPr id="9" name="TextBox 8">
            <a:extLst>
              <a:ext uri="{FF2B5EF4-FFF2-40B4-BE49-F238E27FC236}">
                <a16:creationId xmlns:a16="http://schemas.microsoft.com/office/drawing/2014/main" id="{32F180DB-200B-8D16-3AC3-C39E8E757051}"/>
              </a:ext>
            </a:extLst>
          </p:cNvPr>
          <p:cNvSpPr txBox="1"/>
          <p:nvPr/>
        </p:nvSpPr>
        <p:spPr>
          <a:xfrm>
            <a:off x="1080018" y="3870746"/>
            <a:ext cx="5777982" cy="923330"/>
          </a:xfrm>
          <a:prstGeom prst="rect">
            <a:avLst/>
          </a:prstGeom>
          <a:noFill/>
        </p:spPr>
        <p:txBody>
          <a:bodyPr wrap="square">
            <a:spAutoFit/>
          </a:bodyPr>
          <a:lstStyle/>
          <a:p>
            <a:r>
              <a:rPr lang="en-US" b="1" dirty="0">
                <a:solidFill>
                  <a:schemeClr val="tx1">
                    <a:lumMod val="95000"/>
                  </a:schemeClr>
                </a:solidFill>
                <a:latin typeface="Inter"/>
              </a:rPr>
              <a:t>3. </a:t>
            </a:r>
            <a:r>
              <a:rPr lang="en-US" b="0" i="0" dirty="0">
                <a:solidFill>
                  <a:schemeClr val="tx1">
                    <a:lumMod val="95000"/>
                  </a:schemeClr>
                </a:solidFill>
                <a:effectLst/>
                <a:latin typeface="Poppins" panose="00000500000000000000" pitchFamily="2" charset="0"/>
              </a:rPr>
              <a:t>Slicing Aided Hyper Inference</a:t>
            </a:r>
          </a:p>
          <a:p>
            <a:endParaRPr lang="en-US" b="1" i="0" dirty="0">
              <a:effectLst/>
              <a:latin typeface="In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Inter"/>
                <a:ea typeface="+mn-ea"/>
                <a:cs typeface="+mn-cs"/>
              </a:rPr>
              <a:t> </a:t>
            </a:r>
          </a:p>
        </p:txBody>
      </p:sp>
    </p:spTree>
    <p:extLst>
      <p:ext uri="{BB962C8B-B14F-4D97-AF65-F5344CB8AC3E}">
        <p14:creationId xmlns:p14="http://schemas.microsoft.com/office/powerpoint/2010/main" val="21638771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91A5839-4A9A-DED3-0C51-437C44DC4575}"/>
              </a:ext>
            </a:extLst>
          </p:cNvPr>
          <p:cNvSpPr>
            <a:spLocks noGrp="1"/>
          </p:cNvSpPr>
          <p:nvPr>
            <p:ph type="sldNum" sz="quarter" idx="12"/>
          </p:nvPr>
        </p:nvSpPr>
        <p:spPr/>
        <p:txBody>
          <a:bodyPr/>
          <a:lstStyle/>
          <a:p>
            <a:fld id="{DBA1B0FB-D917-4C8C-928F-313BD683BF39}" type="slidenum">
              <a:rPr lang="en-US" smtClean="0"/>
              <a:t>27</a:t>
            </a:fld>
            <a:endParaRPr lang="en-US"/>
          </a:p>
        </p:txBody>
      </p:sp>
      <p:sp>
        <p:nvSpPr>
          <p:cNvPr id="7" name="Subtitle 6">
            <a:extLst>
              <a:ext uri="{FF2B5EF4-FFF2-40B4-BE49-F238E27FC236}">
                <a16:creationId xmlns:a16="http://schemas.microsoft.com/office/drawing/2014/main" id="{5846938C-F2F5-9836-F526-FAA9BD241760}"/>
              </a:ext>
            </a:extLst>
          </p:cNvPr>
          <p:cNvSpPr>
            <a:spLocks noGrp="1"/>
          </p:cNvSpPr>
          <p:nvPr>
            <p:ph type="subTitle" idx="1"/>
          </p:nvPr>
        </p:nvSpPr>
        <p:spPr>
          <a:xfrm>
            <a:off x="550863" y="233265"/>
            <a:ext cx="7986647" cy="5848675"/>
          </a:xfrm>
        </p:spPr>
        <p:txBody>
          <a:bodyPr/>
          <a:lstStyle/>
          <a:p>
            <a:r>
              <a:rPr lang="en-US" sz="3200" b="1" dirty="0">
                <a:solidFill>
                  <a:srgbClr val="D1D5DB"/>
                </a:solidFill>
                <a:latin typeface="Söhne"/>
              </a:rPr>
              <a:t>A</a:t>
            </a:r>
            <a:r>
              <a:rPr lang="en-US" sz="3200" b="1" i="0" dirty="0">
                <a:solidFill>
                  <a:srgbClr val="D1D5DB"/>
                </a:solidFill>
                <a:effectLst/>
                <a:latin typeface="Söhne"/>
              </a:rPr>
              <a:t> step-by-step breakdown of the process:</a:t>
            </a:r>
          </a:p>
          <a:p>
            <a:endParaRPr lang="en-US" sz="3200" b="1" i="0" dirty="0">
              <a:solidFill>
                <a:srgbClr val="D1D5DB"/>
              </a:solidFill>
              <a:effectLst/>
              <a:latin typeface="Söhne"/>
            </a:endParaRPr>
          </a:p>
          <a:p>
            <a:pPr algn="l">
              <a:buFont typeface="+mj-lt"/>
              <a:buAutoNum type="arabicPeriod"/>
            </a:pPr>
            <a:r>
              <a:rPr lang="en-US" sz="2000" b="0" i="0" dirty="0">
                <a:solidFill>
                  <a:srgbClr val="D1D5DB"/>
                </a:solidFill>
                <a:effectLst/>
                <a:latin typeface="Söhne"/>
              </a:rPr>
              <a:t>The original query image is divided into smaller overlapping patches, which are essentially smaller sections of the image. These patches have dimensions M × N, indicating their width and height.</a:t>
            </a:r>
          </a:p>
          <a:p>
            <a:pPr algn="l">
              <a:buFont typeface="+mj-lt"/>
              <a:buAutoNum type="arabicPeriod"/>
            </a:pPr>
            <a:r>
              <a:rPr lang="en-US" sz="2000" b="0" i="0" dirty="0">
                <a:solidFill>
                  <a:srgbClr val="D1D5DB"/>
                </a:solidFill>
                <a:effectLst/>
                <a:latin typeface="Söhne"/>
              </a:rPr>
              <a:t>Each patch is then resized while maintaining the aspect ratio. Resizing is done to ensure that the patches are of a consistent size and can be processed efficiently.</a:t>
            </a:r>
          </a:p>
          <a:p>
            <a:pPr algn="l">
              <a:buFont typeface="+mj-lt"/>
              <a:buAutoNum type="arabicPeriod"/>
            </a:pPr>
            <a:r>
              <a:rPr lang="en-US" sz="2000" b="0" i="0" dirty="0">
                <a:solidFill>
                  <a:srgbClr val="D1D5DB"/>
                </a:solidFill>
                <a:effectLst/>
                <a:latin typeface="Söhne"/>
              </a:rPr>
              <a:t>An independent object detection operation is performed on each of the overlapping patches. This means that object detection is applied separately to each patch.</a:t>
            </a:r>
          </a:p>
          <a:p>
            <a:pPr algn="l">
              <a:buFont typeface="+mj-lt"/>
              <a:buAutoNum type="arabicPeriod"/>
            </a:pPr>
            <a:r>
              <a:rPr lang="en-US" sz="2000" b="0" i="0" dirty="0">
                <a:solidFill>
                  <a:srgbClr val="D1D5DB"/>
                </a:solidFill>
                <a:effectLst/>
                <a:latin typeface="Söhne"/>
              </a:rPr>
              <a:t>In addition to the patch-wise detection, there is an optional step where a full-inference is performed using the original image. This step is used to detect larger objects that may span across multiple patches.</a:t>
            </a:r>
          </a:p>
          <a:p>
            <a:endParaRPr lang="en-US" sz="1600" b="1" dirty="0"/>
          </a:p>
        </p:txBody>
      </p:sp>
    </p:spTree>
    <p:extLst>
      <p:ext uri="{BB962C8B-B14F-4D97-AF65-F5344CB8AC3E}">
        <p14:creationId xmlns:p14="http://schemas.microsoft.com/office/powerpoint/2010/main" val="9671439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6D0AD3D-6D29-3152-D594-825C623E90C7}"/>
              </a:ext>
            </a:extLst>
          </p:cNvPr>
          <p:cNvSpPr>
            <a:spLocks noGrp="1"/>
          </p:cNvSpPr>
          <p:nvPr>
            <p:ph type="sldNum" sz="quarter" idx="12"/>
          </p:nvPr>
        </p:nvSpPr>
        <p:spPr/>
        <p:txBody>
          <a:bodyPr/>
          <a:lstStyle/>
          <a:p>
            <a:fld id="{DBA1B0FB-D917-4C8C-928F-313BD683BF39}" type="slidenum">
              <a:rPr lang="en-US" smtClean="0"/>
              <a:t>28</a:t>
            </a:fld>
            <a:endParaRPr lang="en-US"/>
          </a:p>
        </p:txBody>
      </p:sp>
      <p:sp>
        <p:nvSpPr>
          <p:cNvPr id="8" name="Subtitle 6">
            <a:extLst>
              <a:ext uri="{FF2B5EF4-FFF2-40B4-BE49-F238E27FC236}">
                <a16:creationId xmlns:a16="http://schemas.microsoft.com/office/drawing/2014/main" id="{8883B85F-A313-6EE2-D602-2F01B4AA619D}"/>
              </a:ext>
            </a:extLst>
          </p:cNvPr>
          <p:cNvSpPr>
            <a:spLocks noGrp="1"/>
          </p:cNvSpPr>
          <p:nvPr>
            <p:ph type="subTitle" idx="1"/>
          </p:nvPr>
        </p:nvSpPr>
        <p:spPr>
          <a:xfrm>
            <a:off x="550863" y="150247"/>
            <a:ext cx="9712810" cy="5884813"/>
          </a:xfrm>
        </p:spPr>
        <p:txBody>
          <a:bodyPr/>
          <a:lstStyle/>
          <a:p>
            <a:r>
              <a:rPr lang="en-US" sz="3200" b="1" dirty="0">
                <a:solidFill>
                  <a:srgbClr val="D1D5DB"/>
                </a:solidFill>
                <a:latin typeface="Söhne"/>
              </a:rPr>
              <a:t>A</a:t>
            </a:r>
            <a:r>
              <a:rPr lang="en-US" sz="3200" b="1" i="0" dirty="0">
                <a:solidFill>
                  <a:srgbClr val="D1D5DB"/>
                </a:solidFill>
                <a:effectLst/>
                <a:latin typeface="Söhne"/>
              </a:rPr>
              <a:t> step-by-step breakdown of the process:</a:t>
            </a:r>
          </a:p>
          <a:p>
            <a:endParaRPr lang="en-US" sz="3200" b="1" i="0" dirty="0">
              <a:solidFill>
                <a:srgbClr val="D1D5DB"/>
              </a:solidFill>
              <a:effectLst/>
              <a:latin typeface="Söhne"/>
            </a:endParaRPr>
          </a:p>
          <a:p>
            <a:pPr marL="0" indent="0" algn="l"/>
            <a:r>
              <a:rPr lang="en-US" sz="1800" b="0" i="0" dirty="0">
                <a:solidFill>
                  <a:schemeClr val="tx1">
                    <a:lumMod val="95000"/>
                  </a:schemeClr>
                </a:solidFill>
                <a:effectLst/>
                <a:latin typeface="Söhne"/>
              </a:rPr>
              <a:t>5. The results obtained from the object detection process on the overlapping patches, along with the results from the full-inference step (if performed), are then merged back to the original image size. This merging process is done using a technique called Non-Maximum Suppression (NMS).</a:t>
            </a:r>
          </a:p>
          <a:p>
            <a:pPr marL="0" indent="0" algn="l"/>
            <a:r>
              <a:rPr lang="en-US" sz="1800" b="0" i="0" dirty="0">
                <a:solidFill>
                  <a:schemeClr val="tx1">
                    <a:lumMod val="95000"/>
                  </a:schemeClr>
                </a:solidFill>
                <a:effectLst/>
                <a:latin typeface="Söhne"/>
              </a:rPr>
              <a:t>6. During the NMS process, boxes or bounding boxes that represent detected objects with </a:t>
            </a:r>
            <a:r>
              <a:rPr lang="en-US" sz="1800" b="0" i="0" dirty="0">
                <a:solidFill>
                  <a:srgbClr val="FF0000"/>
                </a:solidFill>
                <a:effectLst/>
                <a:latin typeface="Söhne"/>
              </a:rPr>
              <a:t>Intersection over Union (IoU) </a:t>
            </a:r>
            <a:r>
              <a:rPr lang="en-US" sz="1800" b="0" i="0" dirty="0">
                <a:solidFill>
                  <a:schemeClr val="tx1">
                    <a:lumMod val="95000"/>
                  </a:schemeClr>
                </a:solidFill>
                <a:effectLst/>
                <a:latin typeface="Söhne"/>
              </a:rPr>
              <a:t>ratios higher than a predefined matching threshold are considered matches. IoU is a measure of how much two bounding boxes overlap. The matching threshold is used to determine how much overlap is required for two boxes to be considered as matching detections.</a:t>
            </a:r>
          </a:p>
          <a:p>
            <a:pPr marL="0" indent="0" algn="l"/>
            <a:r>
              <a:rPr lang="en-US" sz="1800" b="0" i="0" dirty="0">
                <a:solidFill>
                  <a:schemeClr val="tx1">
                    <a:lumMod val="95000"/>
                  </a:schemeClr>
                </a:solidFill>
                <a:effectLst/>
                <a:latin typeface="Söhne"/>
              </a:rPr>
              <a:t>7. For each match, the results with detection probabilities lower than a certain threshold are discarded. This step ensures that only the most confident and non-overlapping detections are retained. In other words, detections with low probability or those that overlap significantly with other detections are removed.</a:t>
            </a:r>
          </a:p>
          <a:p>
            <a:endParaRPr lang="en-US" sz="1600" b="1" dirty="0"/>
          </a:p>
        </p:txBody>
      </p:sp>
      <p:sp>
        <p:nvSpPr>
          <p:cNvPr id="3" name="TextBox 2">
            <a:extLst>
              <a:ext uri="{FF2B5EF4-FFF2-40B4-BE49-F238E27FC236}">
                <a16:creationId xmlns:a16="http://schemas.microsoft.com/office/drawing/2014/main" id="{21A401F8-B589-0346-A4FF-415561BC171B}"/>
              </a:ext>
            </a:extLst>
          </p:cNvPr>
          <p:cNvSpPr txBox="1"/>
          <p:nvPr/>
        </p:nvSpPr>
        <p:spPr>
          <a:xfrm>
            <a:off x="6435790" y="5934670"/>
            <a:ext cx="6097554" cy="1292662"/>
          </a:xfrm>
          <a:prstGeom prst="rect">
            <a:avLst/>
          </a:prstGeom>
          <a:noFill/>
        </p:spPr>
        <p:txBody>
          <a:bodyPr wrap="square">
            <a:spAutoFit/>
          </a:bodyPr>
          <a:lstStyle/>
          <a:p>
            <a:pPr algn="l"/>
            <a:r>
              <a:rPr lang="en-US" sz="1400" b="0" i="0" dirty="0">
                <a:solidFill>
                  <a:srgbClr val="FF0000"/>
                </a:solidFill>
                <a:effectLst/>
                <a:latin typeface="Söhne"/>
              </a:rPr>
              <a:t>IoU = Area of Intersection / Area of Union</a:t>
            </a:r>
          </a:p>
          <a:p>
            <a:pPr algn="l"/>
            <a:r>
              <a:rPr lang="en-US" sz="1400" b="0" i="0" dirty="0">
                <a:solidFill>
                  <a:srgbClr val="FF0000"/>
                </a:solidFill>
                <a:effectLst/>
                <a:latin typeface="Söhne"/>
              </a:rPr>
              <a:t>The IoU value ranges between 0 and 1, with 0 indicating no overlap and 1 indicating a perfect match between the predicted and ground truth regions.</a:t>
            </a:r>
          </a:p>
          <a:p>
            <a:br>
              <a:rPr lang="en-US" dirty="0"/>
            </a:br>
            <a:endParaRPr lang="en-US" dirty="0"/>
          </a:p>
        </p:txBody>
      </p:sp>
    </p:spTree>
    <p:extLst>
      <p:ext uri="{BB962C8B-B14F-4D97-AF65-F5344CB8AC3E}">
        <p14:creationId xmlns:p14="http://schemas.microsoft.com/office/powerpoint/2010/main" val="29180967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367" name="Rectangle 15366">
            <a:extLst>
              <a:ext uri="{FF2B5EF4-FFF2-40B4-BE49-F238E27FC236}">
                <a16:creationId xmlns:a16="http://schemas.microsoft.com/office/drawing/2014/main" id="{65EE0CA1-D3EE-4024-8924-687FF7C9B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Slicing aided hyper inference (SAHI) framework.">
            <a:extLst>
              <a:ext uri="{FF2B5EF4-FFF2-40B4-BE49-F238E27FC236}">
                <a16:creationId xmlns:a16="http://schemas.microsoft.com/office/drawing/2014/main" id="{889B5FBC-7D7A-97A6-DB70-AA16D0ED4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14"/>
          <a:stretch/>
        </p:blipFill>
        <p:spPr bwMode="auto">
          <a:xfrm>
            <a:off x="20" y="10"/>
            <a:ext cx="12191980" cy="6310302"/>
          </a:xfrm>
          <a:custGeom>
            <a:avLst/>
            <a:gdLst/>
            <a:ahLst/>
            <a:cxnLst/>
            <a:rect l="l" t="t" r="r" b="b"/>
            <a:pathLst>
              <a:path w="12192000" h="6310312">
                <a:moveTo>
                  <a:pt x="0" y="0"/>
                </a:moveTo>
                <a:lnTo>
                  <a:pt x="12192000" y="0"/>
                </a:lnTo>
                <a:lnTo>
                  <a:pt x="12192000" y="6310312"/>
                </a:lnTo>
                <a:lnTo>
                  <a:pt x="0" y="6310312"/>
                </a:lnTo>
                <a:close/>
              </a:path>
            </a:pathLst>
          </a:custGeom>
          <a:noFill/>
          <a:extLst>
            <a:ext uri="{909E8E84-426E-40DD-AFC4-6F175D3DCCD1}">
              <a14:hiddenFill xmlns:a14="http://schemas.microsoft.com/office/drawing/2010/main">
                <a:solidFill>
                  <a:srgbClr val="FFFFFF"/>
                </a:solidFill>
              </a14:hiddenFill>
            </a:ext>
          </a:extLst>
        </p:spPr>
      </p:pic>
      <p:sp>
        <p:nvSpPr>
          <p:cNvPr id="15369" name="Freeform: Shape 15368">
            <a:extLst>
              <a:ext uri="{FF2B5EF4-FFF2-40B4-BE49-F238E27FC236}">
                <a16:creationId xmlns:a16="http://schemas.microsoft.com/office/drawing/2014/main" id="{2AB325F8-F3DD-4A29-A1B3-3FE2723D1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5220" y="6661100"/>
            <a:ext cx="360000" cy="196900"/>
          </a:xfrm>
          <a:custGeom>
            <a:avLst/>
            <a:gdLst>
              <a:gd name="connsiteX0" fmla="*/ 180000 w 360000"/>
              <a:gd name="connsiteY0" fmla="*/ 0 h 196900"/>
              <a:gd name="connsiteX1" fmla="*/ 360000 w 360000"/>
              <a:gd name="connsiteY1" fmla="*/ 180000 h 196900"/>
              <a:gd name="connsiteX2" fmla="*/ 356588 w 360000"/>
              <a:gd name="connsiteY2" fmla="*/ 196900 h 196900"/>
              <a:gd name="connsiteX3" fmla="*/ 3412 w 360000"/>
              <a:gd name="connsiteY3" fmla="*/ 196900 h 196900"/>
              <a:gd name="connsiteX4" fmla="*/ 0 w 360000"/>
              <a:gd name="connsiteY4" fmla="*/ 180000 h 196900"/>
              <a:gd name="connsiteX5" fmla="*/ 180000 w 360000"/>
              <a:gd name="connsiteY5" fmla="*/ 0 h 1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000" h="196900">
                <a:moveTo>
                  <a:pt x="180000" y="0"/>
                </a:moveTo>
                <a:cubicBezTo>
                  <a:pt x="279411" y="0"/>
                  <a:pt x="360000" y="80589"/>
                  <a:pt x="360000" y="180000"/>
                </a:cubicBezTo>
                <a:lnTo>
                  <a:pt x="356588" y="196900"/>
                </a:lnTo>
                <a:lnTo>
                  <a:pt x="3412" y="196900"/>
                </a:lnTo>
                <a:lnTo>
                  <a:pt x="0" y="180000"/>
                </a:lnTo>
                <a:cubicBezTo>
                  <a:pt x="0" y="80589"/>
                  <a:pt x="80589" y="0"/>
                  <a:pt x="180000" y="0"/>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Slide Number Placeholder 4">
            <a:extLst>
              <a:ext uri="{FF2B5EF4-FFF2-40B4-BE49-F238E27FC236}">
                <a16:creationId xmlns:a16="http://schemas.microsoft.com/office/drawing/2014/main" id="{42184EC8-27CD-AF12-5064-3BDA34B0200B}"/>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29</a:t>
            </a:fld>
            <a:endParaRPr lang="en-US">
              <a:solidFill>
                <a:schemeClr val="tx1">
                  <a:alpha val="80000"/>
                </a:schemeClr>
              </a:solidFill>
            </a:endParaRPr>
          </a:p>
        </p:txBody>
      </p:sp>
      <p:grpSp>
        <p:nvGrpSpPr>
          <p:cNvPr id="15371" name="Group 15370">
            <a:extLst>
              <a:ext uri="{FF2B5EF4-FFF2-40B4-BE49-F238E27FC236}">
                <a16:creationId xmlns:a16="http://schemas.microsoft.com/office/drawing/2014/main" id="{6F896C4B-00ED-43C0-AD6B-7516EF49BF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127198" y="5994575"/>
            <a:ext cx="667802" cy="631474"/>
            <a:chOff x="10478914" y="1506691"/>
            <a:chExt cx="667802" cy="631474"/>
          </a:xfrm>
        </p:grpSpPr>
        <p:sp>
          <p:nvSpPr>
            <p:cNvPr id="15372" name="Freeform: Shape 15371">
              <a:extLst>
                <a:ext uri="{FF2B5EF4-FFF2-40B4-BE49-F238E27FC236}">
                  <a16:creationId xmlns:a16="http://schemas.microsoft.com/office/drawing/2014/main" id="{E7FE7380-4233-4AF8-926D-83B044F230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373" name="Oval 15372">
              <a:extLst>
                <a:ext uri="{FF2B5EF4-FFF2-40B4-BE49-F238E27FC236}">
                  <a16:creationId xmlns:a16="http://schemas.microsoft.com/office/drawing/2014/main" id="{AAC20FA8-1F40-4696-9EA8-0EC50A6CE5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945686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a:lstStyle/>
          <a:p>
            <a:r>
              <a:rPr lang="en-US"/>
              <a:t>Introduction</a:t>
            </a: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a:t>
            </a:fld>
            <a:endParaRPr lang="en-US"/>
          </a:p>
        </p:txBody>
      </p:sp>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051425" y="4265253"/>
            <a:ext cx="6221412" cy="2046851"/>
          </a:xfrm>
          <a:noFill/>
        </p:spPr>
        <p:txBody>
          <a:bodyPr>
            <a:normAutofit fontScale="77500" lnSpcReduction="20000"/>
          </a:bodyPr>
          <a:lstStyle/>
          <a:p>
            <a:r>
              <a:rPr lang="en-US" sz="2400" b="0" i="0" dirty="0">
                <a:solidFill>
                  <a:schemeClr val="tx1"/>
                </a:solidFill>
                <a:effectLst/>
                <a:latin typeface="Inter"/>
              </a:rPr>
              <a:t>Small object detection is a subfield of </a:t>
            </a:r>
            <a:r>
              <a:rPr lang="en-US" sz="2400" dirty="0">
                <a:solidFill>
                  <a:schemeClr val="tx1"/>
                </a:solidFill>
                <a:latin typeface="Inter"/>
              </a:rPr>
              <a:t>computer vision</a:t>
            </a:r>
            <a:r>
              <a:rPr lang="en-US" sz="2400" b="0" i="0" dirty="0">
                <a:solidFill>
                  <a:schemeClr val="tx1"/>
                </a:solidFill>
                <a:effectLst/>
                <a:latin typeface="Inter"/>
              </a:rPr>
              <a:t> and </a:t>
            </a:r>
            <a:r>
              <a:rPr lang="en-US" sz="2400" dirty="0">
                <a:solidFill>
                  <a:schemeClr val="tx1"/>
                </a:solidFill>
                <a:latin typeface="Inter"/>
              </a:rPr>
              <a:t>object detection</a:t>
            </a:r>
            <a:r>
              <a:rPr lang="en-US" sz="2400" b="0" i="0" dirty="0">
                <a:solidFill>
                  <a:schemeClr val="tx1"/>
                </a:solidFill>
                <a:effectLst/>
                <a:latin typeface="Inter"/>
              </a:rPr>
              <a:t> that focuses on the task of detecting and localizing objects that are relatively small in size in an image or video.</a:t>
            </a:r>
            <a:endParaRPr lang="en-US" sz="2400" dirty="0">
              <a:solidFill>
                <a:schemeClr val="tx1"/>
              </a:solidFill>
            </a:endParaRPr>
          </a:p>
          <a:p>
            <a:pPr algn="l"/>
            <a:r>
              <a:rPr lang="en-US" sz="2400" dirty="0">
                <a:solidFill>
                  <a:schemeClr val="tx1"/>
                </a:solidFill>
                <a:latin typeface="Inter"/>
              </a:rPr>
              <a:t>Slicing Aided Hyper Inference </a:t>
            </a:r>
            <a:r>
              <a:rPr lang="en-US" sz="2400" b="0" i="0" dirty="0">
                <a:solidFill>
                  <a:schemeClr val="tx1"/>
                </a:solidFill>
                <a:effectLst/>
                <a:latin typeface="Inter"/>
              </a:rPr>
              <a:t>(SAHI) is an open-source framework that was designed to address this issue. </a:t>
            </a:r>
            <a:br>
              <a:rPr lang="en-US" dirty="0"/>
            </a:br>
            <a:endParaRPr lang="en-US" dirty="0"/>
          </a:p>
        </p:txBody>
      </p:sp>
      <p:pic>
        <p:nvPicPr>
          <p:cNvPr id="13" name="Picture 4" descr="Example of small object detection using Slicing Aided Hyper Inference (SAHI).">
            <a:extLst>
              <a:ext uri="{FF2B5EF4-FFF2-40B4-BE49-F238E27FC236}">
                <a16:creationId xmlns:a16="http://schemas.microsoft.com/office/drawing/2014/main" id="{4CFF7355-EDA4-AA34-7C43-6C90474FB7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382" b="22266"/>
          <a:stretch/>
        </p:blipFill>
        <p:spPr bwMode="auto">
          <a:xfrm>
            <a:off x="20" y="1"/>
            <a:ext cx="12191980" cy="3777175"/>
          </a:xfrm>
          <a:custGeom>
            <a:avLst/>
            <a:gdLst/>
            <a:ahLst/>
            <a:cxnLst/>
            <a:rect l="l" t="t" r="r" b="b"/>
            <a:pathLst>
              <a:path w="12192000" h="3777175">
                <a:moveTo>
                  <a:pt x="0" y="0"/>
                </a:moveTo>
                <a:lnTo>
                  <a:pt x="12192000" y="0"/>
                </a:lnTo>
                <a:lnTo>
                  <a:pt x="12192000" y="3777175"/>
                </a:lnTo>
                <a:lnTo>
                  <a:pt x="0" y="3777175"/>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8865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r>
              <a:rPr lang="en-US" sz="5400" b="1" dirty="0">
                <a:solidFill>
                  <a:schemeClr val="tx1">
                    <a:lumMod val="95000"/>
                  </a:schemeClr>
                </a:solidFill>
                <a:latin typeface="Inter"/>
              </a:rPr>
              <a:t>Summary and </a:t>
            </a:r>
            <a:br>
              <a:rPr lang="en-US" sz="5400" b="1" dirty="0">
                <a:solidFill>
                  <a:schemeClr val="tx1">
                    <a:lumMod val="95000"/>
                  </a:schemeClr>
                </a:solidFill>
                <a:latin typeface="Inter"/>
              </a:rPr>
            </a:br>
            <a:r>
              <a:rPr lang="en-US" sz="5400" b="1" i="0" dirty="0">
                <a:solidFill>
                  <a:schemeClr val="tx1">
                    <a:lumMod val="95000"/>
                  </a:schemeClr>
                </a:solidFill>
                <a:effectLst/>
                <a:latin typeface="Inter"/>
              </a:rPr>
              <a:t>Key Takeaways</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A1B0FB-D917-4C8C-928F-313BD683BF39}" type="slidenum">
              <a:rPr kumimoji="0" lang="en-US" sz="1000" b="0" i="0" u="none" strike="noStrike" kern="1200" cap="none" spc="0" normalizeH="0" baseline="0" noProof="0" smtClean="0">
                <a:ln>
                  <a:noFill/>
                </a:ln>
                <a:solidFill>
                  <a:prstClr val="white">
                    <a:lumMod val="65000"/>
                    <a:alpha val="80000"/>
                  </a:prstClr>
                </a:solidFill>
                <a:effectLst/>
                <a:uLnTx/>
                <a:uFillTx/>
                <a:latin typeface="Gill Sans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000" b="0" i="0" u="none" strike="noStrike" kern="1200" cap="none" spc="0" normalizeH="0" baseline="0" noProof="0">
              <a:ln>
                <a:noFill/>
              </a:ln>
              <a:solidFill>
                <a:prstClr val="white">
                  <a:lumMod val="65000"/>
                  <a:alpha val="80000"/>
                </a:prstClr>
              </a:solidFill>
              <a:effectLst/>
              <a:uLnTx/>
              <a:uFillTx/>
              <a:latin typeface="Gill Sans MT"/>
              <a:ea typeface="+mn-ea"/>
              <a:cs typeface="+mn-cs"/>
            </a:endParaRPr>
          </a:p>
        </p:txBody>
      </p:sp>
    </p:spTree>
    <p:extLst>
      <p:ext uri="{BB962C8B-B14F-4D97-AF65-F5344CB8AC3E}">
        <p14:creationId xmlns:p14="http://schemas.microsoft.com/office/powerpoint/2010/main" val="3479332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31</a:t>
            </a:fld>
            <a:endParaRPr lang="en-US"/>
          </a:p>
        </p:txBody>
      </p:sp>
      <p:sp>
        <p:nvSpPr>
          <p:cNvPr id="3" name="Content Placeholder 2">
            <a:extLst>
              <a:ext uri="{FF2B5EF4-FFF2-40B4-BE49-F238E27FC236}">
                <a16:creationId xmlns:a16="http://schemas.microsoft.com/office/drawing/2014/main" id="{7DA52B3B-3D5E-31D2-11D7-D4B88E10A1C1}"/>
              </a:ext>
            </a:extLst>
          </p:cNvPr>
          <p:cNvSpPr>
            <a:spLocks noGrp="1"/>
          </p:cNvSpPr>
          <p:nvPr>
            <p:ph idx="1"/>
          </p:nvPr>
        </p:nvSpPr>
        <p:spPr>
          <a:xfrm>
            <a:off x="737475" y="1049509"/>
            <a:ext cx="11090274" cy="3037299"/>
          </a:xfrm>
        </p:spPr>
        <p:txBody>
          <a:bodyPr/>
          <a:lstStyle/>
          <a:p>
            <a:pPr algn="l">
              <a:buFont typeface="Arial" panose="020B0604020202020204" pitchFamily="34" charset="0"/>
              <a:buChar char="•"/>
            </a:pPr>
            <a:r>
              <a:rPr lang="en-US" b="0" i="0" dirty="0">
                <a:solidFill>
                  <a:schemeClr val="tx1">
                    <a:lumMod val="95000"/>
                  </a:schemeClr>
                </a:solidFill>
                <a:effectLst/>
                <a:latin typeface="Inter"/>
              </a:rPr>
              <a:t>SAHI (Slicing Aided Hyper Inference) is a cutting-edge framework designed for small object detection, addressing the challenges posed by limited receptive fields, spatial resolution, contextual information, and class imbalance in traditional object detectors.</a:t>
            </a:r>
          </a:p>
          <a:p>
            <a:pPr algn="l">
              <a:buFont typeface="Arial" panose="020B0604020202020204" pitchFamily="34" charset="0"/>
              <a:buChar char="•"/>
            </a:pPr>
            <a:r>
              <a:rPr lang="en-US" b="0" i="0" dirty="0">
                <a:solidFill>
                  <a:schemeClr val="tx1">
                    <a:lumMod val="95000"/>
                  </a:schemeClr>
                </a:solidFill>
                <a:effectLst/>
                <a:latin typeface="Inter"/>
              </a:rPr>
              <a:t>SAHI utilizes slicing-aided fine-tuning to balance the representation of small objects in pre-training datasets, enabling models to better detect and localize small objects in high-resolution images.</a:t>
            </a:r>
          </a:p>
          <a:p>
            <a:pPr algn="l">
              <a:buFont typeface="Arial" panose="020B0604020202020204" pitchFamily="34" charset="0"/>
              <a:buChar char="•"/>
            </a:pPr>
            <a:r>
              <a:rPr lang="en-US" b="0" i="0" dirty="0">
                <a:solidFill>
                  <a:schemeClr val="tx1">
                    <a:lumMod val="95000"/>
                  </a:schemeClr>
                </a:solidFill>
                <a:effectLst/>
                <a:latin typeface="Inter"/>
              </a:rPr>
              <a:t>Slicing-aided fine-tuning augments the dataset by extracting patches from the images and resizing them to a larger size.</a:t>
            </a:r>
          </a:p>
          <a:p>
            <a:pPr algn="l">
              <a:buFont typeface="Arial" panose="020B0604020202020204" pitchFamily="34" charset="0"/>
              <a:buChar char="•"/>
            </a:pPr>
            <a:r>
              <a:rPr lang="en-US" b="0" i="0" dirty="0">
                <a:solidFill>
                  <a:schemeClr val="tx1">
                    <a:lumMod val="95000"/>
                  </a:schemeClr>
                </a:solidFill>
                <a:effectLst/>
                <a:latin typeface="Inter"/>
              </a:rPr>
              <a:t>During slicing aided hyper inference, the image is divided into smaller patches, and predictions are generated from larger resized versions of these patches and then converted back into the original image coordinated after NMS.</a:t>
            </a:r>
          </a:p>
          <a:p>
            <a:pPr algn="l">
              <a:buFont typeface="Arial" panose="020B0604020202020204" pitchFamily="34" charset="0"/>
              <a:buChar char="•"/>
            </a:pPr>
            <a:r>
              <a:rPr lang="en-US" b="0" i="0" dirty="0">
                <a:solidFill>
                  <a:schemeClr val="tx1">
                    <a:lumMod val="95000"/>
                  </a:schemeClr>
                </a:solidFill>
                <a:effectLst/>
                <a:latin typeface="Inter"/>
              </a:rPr>
              <a:t>SAHI can directly be integrated into any object detection inference pipeline and does not require pre-training.</a:t>
            </a:r>
          </a:p>
          <a:p>
            <a:endParaRPr lang="en-US" dirty="0"/>
          </a:p>
        </p:txBody>
      </p:sp>
    </p:spTree>
    <p:extLst>
      <p:ext uri="{BB962C8B-B14F-4D97-AF65-F5344CB8AC3E}">
        <p14:creationId xmlns:p14="http://schemas.microsoft.com/office/powerpoint/2010/main" val="3740286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a:lstStyle/>
          <a:p>
            <a:r>
              <a:rPr lang="en-US" dirty="0"/>
              <a:t>Introduction</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a:t>
            </a:fld>
            <a:endParaRPr lang="en-US"/>
          </a:p>
        </p:txBody>
      </p:sp>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495828" y="4321888"/>
            <a:ext cx="6221412" cy="1617114"/>
          </a:xfrm>
          <a:noFill/>
        </p:spPr>
        <p:txBody>
          <a:bodyPr>
            <a:normAutofit/>
          </a:bodyPr>
          <a:lstStyle/>
          <a:p>
            <a:pPr algn="l"/>
            <a:r>
              <a:rPr lang="en-US" sz="2400" b="0" i="0" dirty="0">
                <a:solidFill>
                  <a:schemeClr val="tx1"/>
                </a:solidFill>
                <a:effectLst/>
                <a:latin typeface="Inter"/>
              </a:rPr>
              <a:t>Before we dive into the details of Slicing Aided Hyper Inference (SAHI), let’s discuss object detection models and small object detection.</a:t>
            </a:r>
            <a:br>
              <a:rPr lang="en-US" dirty="0"/>
            </a:br>
            <a:endParaRPr lang="en-US" dirty="0"/>
          </a:p>
        </p:txBody>
      </p:sp>
      <p:pic>
        <p:nvPicPr>
          <p:cNvPr id="13" name="Picture 4" descr="Example of small object detection using Slicing Aided Hyper Inference (SAHI).">
            <a:extLst>
              <a:ext uri="{FF2B5EF4-FFF2-40B4-BE49-F238E27FC236}">
                <a16:creationId xmlns:a16="http://schemas.microsoft.com/office/drawing/2014/main" id="{7D8C7F90-4D6E-92D2-14B1-11E638DA05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382" b="22266"/>
          <a:stretch/>
        </p:blipFill>
        <p:spPr bwMode="auto">
          <a:xfrm>
            <a:off x="20" y="1"/>
            <a:ext cx="12191980" cy="3777175"/>
          </a:xfrm>
          <a:custGeom>
            <a:avLst/>
            <a:gdLst/>
            <a:ahLst/>
            <a:cxnLst/>
            <a:rect l="l" t="t" r="r" b="b"/>
            <a:pathLst>
              <a:path w="12192000" h="3777175">
                <a:moveTo>
                  <a:pt x="0" y="0"/>
                </a:moveTo>
                <a:lnTo>
                  <a:pt x="12192000" y="0"/>
                </a:lnTo>
                <a:lnTo>
                  <a:pt x="12192000" y="3777175"/>
                </a:lnTo>
                <a:lnTo>
                  <a:pt x="0" y="3777175"/>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667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gn="l"/>
            <a:r>
              <a:rPr lang="en-US" b="1" i="0" dirty="0">
                <a:effectLst/>
                <a:latin typeface="Inter"/>
              </a:rPr>
              <a:t>Small Object Detection</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5</a:t>
            </a:fld>
            <a:endParaRPr lang="en-US"/>
          </a:p>
        </p:txBody>
      </p:sp>
      <p:sp>
        <p:nvSpPr>
          <p:cNvPr id="9" name="TextBox 8">
            <a:extLst>
              <a:ext uri="{FF2B5EF4-FFF2-40B4-BE49-F238E27FC236}">
                <a16:creationId xmlns:a16="http://schemas.microsoft.com/office/drawing/2014/main" id="{32F180DB-200B-8D16-3AC3-C39E8E757051}"/>
              </a:ext>
            </a:extLst>
          </p:cNvPr>
          <p:cNvSpPr txBox="1"/>
          <p:nvPr/>
        </p:nvSpPr>
        <p:spPr>
          <a:xfrm>
            <a:off x="1080018" y="3870746"/>
            <a:ext cx="6172200" cy="369332"/>
          </a:xfrm>
          <a:prstGeom prst="rect">
            <a:avLst/>
          </a:prstGeom>
          <a:noFill/>
        </p:spPr>
        <p:txBody>
          <a:bodyPr wrap="square">
            <a:spAutoFit/>
          </a:bodyPr>
          <a:lstStyle/>
          <a:p>
            <a:pPr algn="l"/>
            <a:r>
              <a:rPr lang="en-US" b="1" i="0" dirty="0">
                <a:effectLst/>
                <a:latin typeface="Inter"/>
              </a:rPr>
              <a:t>1. Applications of Small Object Detection</a:t>
            </a:r>
          </a:p>
        </p:txBody>
      </p:sp>
    </p:spTree>
    <p:extLst>
      <p:ext uri="{BB962C8B-B14F-4D97-AF65-F5344CB8AC3E}">
        <p14:creationId xmlns:p14="http://schemas.microsoft.com/office/powerpoint/2010/main" val="560021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C458411-F1B8-FE62-9ECC-11221AEEAE26}"/>
              </a:ext>
            </a:extLst>
          </p:cNvPr>
          <p:cNvSpPr>
            <a:spLocks noGrp="1"/>
          </p:cNvSpPr>
          <p:nvPr>
            <p:ph type="sldNum" sz="quarter" idx="12"/>
          </p:nvPr>
        </p:nvSpPr>
        <p:spPr/>
        <p:txBody>
          <a:bodyPr/>
          <a:lstStyle/>
          <a:p>
            <a:fld id="{DBA1B0FB-D917-4C8C-928F-313BD683BF39}" type="slidenum">
              <a:rPr lang="en-US" smtClean="0"/>
              <a:t>6</a:t>
            </a:fld>
            <a:endParaRPr lang="en-US"/>
          </a:p>
        </p:txBody>
      </p:sp>
      <p:sp>
        <p:nvSpPr>
          <p:cNvPr id="7" name="Subtitle 6">
            <a:extLst>
              <a:ext uri="{FF2B5EF4-FFF2-40B4-BE49-F238E27FC236}">
                <a16:creationId xmlns:a16="http://schemas.microsoft.com/office/drawing/2014/main" id="{9C2F2F97-9A88-99E3-9711-A68F770F65AD}"/>
              </a:ext>
            </a:extLst>
          </p:cNvPr>
          <p:cNvSpPr>
            <a:spLocks noGrp="1"/>
          </p:cNvSpPr>
          <p:nvPr>
            <p:ph type="subTitle" idx="1"/>
          </p:nvPr>
        </p:nvSpPr>
        <p:spPr>
          <a:xfrm>
            <a:off x="550863" y="634482"/>
            <a:ext cx="5437187" cy="5447458"/>
          </a:xfrm>
        </p:spPr>
        <p:txBody>
          <a:bodyPr/>
          <a:lstStyle/>
          <a:p>
            <a:pPr marL="342900" indent="-342900">
              <a:buFont typeface="Arial" panose="020B0604020202020204" pitchFamily="34" charset="0"/>
              <a:buChar char="•"/>
            </a:pPr>
            <a:r>
              <a:rPr lang="en-US" b="1" i="0" dirty="0">
                <a:solidFill>
                  <a:schemeClr val="tx1"/>
                </a:solidFill>
                <a:effectLst/>
                <a:latin typeface="Inter"/>
              </a:rPr>
              <a:t>Surveillance and Security</a:t>
            </a:r>
          </a:p>
          <a:p>
            <a:pPr marL="342900" indent="-342900">
              <a:buFont typeface="Arial" panose="020B0604020202020204" pitchFamily="34" charset="0"/>
              <a:buChar char="•"/>
            </a:pPr>
            <a:r>
              <a:rPr lang="en-US" b="1" i="0" dirty="0">
                <a:solidFill>
                  <a:schemeClr val="tx1"/>
                </a:solidFill>
                <a:effectLst/>
                <a:latin typeface="Inter"/>
              </a:rPr>
              <a:t>Autonomous Driving</a:t>
            </a:r>
          </a:p>
          <a:p>
            <a:pPr marL="342900" indent="-342900">
              <a:buFont typeface="Arial" panose="020B0604020202020204" pitchFamily="34" charset="0"/>
              <a:buChar char="•"/>
            </a:pPr>
            <a:r>
              <a:rPr lang="en-US" b="1" i="0" dirty="0">
                <a:solidFill>
                  <a:schemeClr val="tx1"/>
                </a:solidFill>
                <a:effectLst/>
                <a:latin typeface="Inter"/>
              </a:rPr>
              <a:t>Robotics</a:t>
            </a:r>
          </a:p>
          <a:p>
            <a:pPr marL="342900" indent="-342900" algn="l">
              <a:buFont typeface="Arial" panose="020B0604020202020204" pitchFamily="34" charset="0"/>
              <a:buChar char="•"/>
            </a:pPr>
            <a:r>
              <a:rPr lang="en-US" b="1" i="0" dirty="0">
                <a:solidFill>
                  <a:schemeClr val="tx1"/>
                </a:solidFill>
                <a:effectLst/>
                <a:latin typeface="Inter"/>
              </a:rPr>
              <a:t>Medical Imaging</a:t>
            </a:r>
          </a:p>
          <a:p>
            <a:pPr marL="342900" indent="-342900">
              <a:buFont typeface="Arial" panose="020B0604020202020204" pitchFamily="34" charset="0"/>
              <a:buChar char="•"/>
            </a:pPr>
            <a:r>
              <a:rPr lang="en-US" b="1" i="0" dirty="0">
                <a:solidFill>
                  <a:schemeClr val="tx1"/>
                </a:solidFill>
                <a:effectLst/>
                <a:latin typeface="Inter"/>
              </a:rPr>
              <a:t>Wildlife Conservation</a:t>
            </a:r>
          </a:p>
          <a:p>
            <a:pPr marL="342900" indent="-342900">
              <a:buFont typeface="Arial" panose="020B0604020202020204" pitchFamily="34" charset="0"/>
              <a:buChar char="•"/>
            </a:pPr>
            <a:r>
              <a:rPr lang="en-US" b="1" i="0" dirty="0">
                <a:solidFill>
                  <a:schemeClr val="tx1"/>
                </a:solidFill>
                <a:effectLst/>
                <a:latin typeface="Inter"/>
              </a:rPr>
              <a:t>Retail and Inventory Management</a:t>
            </a:r>
          </a:p>
          <a:p>
            <a:pPr marL="342900" indent="-342900">
              <a:buFont typeface="Arial" panose="020B0604020202020204" pitchFamily="34" charset="0"/>
              <a:buChar char="•"/>
            </a:pPr>
            <a:r>
              <a:rPr lang="en-US" b="1" i="0" dirty="0">
                <a:solidFill>
                  <a:schemeClr val="tx1"/>
                </a:solidFill>
                <a:effectLst/>
                <a:latin typeface="Inter"/>
              </a:rPr>
              <a:t>Quality Control and Manufacturing</a:t>
            </a:r>
          </a:p>
          <a:p>
            <a:pPr marL="342900" indent="-342900">
              <a:buFont typeface="Arial" panose="020B0604020202020204" pitchFamily="34" charset="0"/>
              <a:buChar char="•"/>
            </a:pPr>
            <a:r>
              <a:rPr lang="en-US" b="1" i="0" dirty="0">
                <a:solidFill>
                  <a:schemeClr val="tx1"/>
                </a:solidFill>
                <a:effectLst/>
                <a:latin typeface="Inter"/>
              </a:rPr>
              <a:t>Aerial and Satellite Imagery</a:t>
            </a:r>
          </a:p>
          <a:p>
            <a:endParaRPr lang="en-US" b="1" i="0" dirty="0">
              <a:solidFill>
                <a:srgbClr val="191919"/>
              </a:solidFill>
              <a:effectLst/>
              <a:latin typeface="Inter"/>
            </a:endParaRPr>
          </a:p>
          <a:p>
            <a:endParaRPr lang="en-US" dirty="0"/>
          </a:p>
        </p:txBody>
      </p:sp>
      <p:pic>
        <p:nvPicPr>
          <p:cNvPr id="1028" name="Picture 4" descr="Example of small object detection in MRI scan.">
            <a:extLst>
              <a:ext uri="{FF2B5EF4-FFF2-40B4-BE49-F238E27FC236}">
                <a16:creationId xmlns:a16="http://schemas.microsoft.com/office/drawing/2014/main" id="{8607120B-40D9-FFE4-D78A-B3E135EB52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0130" y="496402"/>
            <a:ext cx="4932784" cy="27098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xample of small object detection in aerial imagery.">
            <a:extLst>
              <a:ext uri="{FF2B5EF4-FFF2-40B4-BE49-F238E27FC236}">
                <a16:creationId xmlns:a16="http://schemas.microsoft.com/office/drawing/2014/main" id="{BDC21BAC-1739-44B2-1706-A64A1635C6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2962" y="3429000"/>
            <a:ext cx="4449952" cy="2852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752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gn="l"/>
            <a:r>
              <a:rPr lang="en-US" b="1" i="0" dirty="0">
                <a:effectLst/>
                <a:latin typeface="Inter"/>
              </a:rPr>
              <a:t>Small Object Detection</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A1B0FB-D917-4C8C-928F-313BD683BF39}" type="slidenum">
              <a:rPr kumimoji="0" lang="en-US" sz="1000" b="0" i="0" u="none" strike="noStrike" kern="1200" cap="none" spc="0" normalizeH="0" baseline="0" noProof="0" smtClean="0">
                <a:ln>
                  <a:noFill/>
                </a:ln>
                <a:solidFill>
                  <a:prstClr val="white">
                    <a:lumMod val="65000"/>
                    <a:alpha val="80000"/>
                  </a:prstClr>
                </a:solidFill>
                <a:effectLst/>
                <a:uLnTx/>
                <a:uFillTx/>
                <a:latin typeface="Gill Sans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000" b="0" i="0" u="none" strike="noStrike" kern="1200" cap="none" spc="0" normalizeH="0" baseline="0" noProof="0">
              <a:ln>
                <a:noFill/>
              </a:ln>
              <a:solidFill>
                <a:prstClr val="white">
                  <a:lumMod val="65000"/>
                  <a:alpha val="80000"/>
                </a:prstClr>
              </a:solidFill>
              <a:effectLst/>
              <a:uLnTx/>
              <a:uFillTx/>
              <a:latin typeface="Gill Sans MT"/>
              <a:ea typeface="+mn-ea"/>
              <a:cs typeface="+mn-cs"/>
            </a:endParaRPr>
          </a:p>
        </p:txBody>
      </p:sp>
      <p:sp>
        <p:nvSpPr>
          <p:cNvPr id="9" name="TextBox 8">
            <a:extLst>
              <a:ext uri="{FF2B5EF4-FFF2-40B4-BE49-F238E27FC236}">
                <a16:creationId xmlns:a16="http://schemas.microsoft.com/office/drawing/2014/main" id="{32F180DB-200B-8D16-3AC3-C39E8E757051}"/>
              </a:ext>
            </a:extLst>
          </p:cNvPr>
          <p:cNvSpPr txBox="1"/>
          <p:nvPr/>
        </p:nvSpPr>
        <p:spPr>
          <a:xfrm>
            <a:off x="1080018" y="3870746"/>
            <a:ext cx="5777982" cy="923330"/>
          </a:xfrm>
          <a:prstGeom prst="rect">
            <a:avLst/>
          </a:prstGeom>
          <a:noFill/>
        </p:spPr>
        <p:txBody>
          <a:bodyPr wrap="square">
            <a:spAutoFit/>
          </a:bodyPr>
          <a:lstStyle/>
          <a:p>
            <a:r>
              <a:rPr lang="en-US" b="1" dirty="0">
                <a:solidFill>
                  <a:prstClr val="white"/>
                </a:solidFill>
                <a:latin typeface="Inter"/>
              </a:rPr>
              <a:t>2</a:t>
            </a:r>
            <a:r>
              <a:rPr lang="en-US" b="1" dirty="0">
                <a:latin typeface="Inter"/>
              </a:rPr>
              <a:t>. </a:t>
            </a:r>
            <a:r>
              <a:rPr lang="en-US" b="1" i="0" dirty="0">
                <a:effectLst/>
                <a:latin typeface="Inter"/>
              </a:rPr>
              <a:t>Limitations of Traditional Object Detectors in Small Object Detection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white"/>
                </a:solidFill>
                <a:latin typeface="Inter"/>
              </a:rPr>
              <a:t> </a:t>
            </a:r>
            <a:endParaRPr kumimoji="0" lang="en-US" sz="1800" b="1" i="0" u="none" strike="noStrike" kern="1200" cap="none" spc="0" normalizeH="0" baseline="0" noProof="0" dirty="0">
              <a:ln>
                <a:noFill/>
              </a:ln>
              <a:solidFill>
                <a:prstClr val="white"/>
              </a:solidFill>
              <a:effectLst/>
              <a:uLnTx/>
              <a:uFillTx/>
              <a:latin typeface="Inter"/>
              <a:ea typeface="+mn-ea"/>
              <a:cs typeface="+mn-cs"/>
            </a:endParaRPr>
          </a:p>
        </p:txBody>
      </p:sp>
    </p:spTree>
    <p:extLst>
      <p:ext uri="{BB962C8B-B14F-4D97-AF65-F5344CB8AC3E}">
        <p14:creationId xmlns:p14="http://schemas.microsoft.com/office/powerpoint/2010/main" val="643098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ceptive firlds of a neuron in convolutional neural network.">
            <a:extLst>
              <a:ext uri="{FF2B5EF4-FFF2-40B4-BE49-F238E27FC236}">
                <a16:creationId xmlns:a16="http://schemas.microsoft.com/office/drawing/2014/main" id="{90C7E301-369E-B089-DAF5-D2492018C8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7225" y="0"/>
            <a:ext cx="64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4D13A2A5-EF7B-2690-324F-B9821A4BB7D8}"/>
              </a:ext>
            </a:extLst>
          </p:cNvPr>
          <p:cNvSpPr>
            <a:spLocks noGrp="1"/>
          </p:cNvSpPr>
          <p:nvPr>
            <p:ph type="sldNum" sz="quarter" idx="12"/>
          </p:nvPr>
        </p:nvSpPr>
        <p:spPr/>
        <p:txBody>
          <a:bodyPr/>
          <a:lstStyle/>
          <a:p>
            <a:fld id="{DBA1B0FB-D917-4C8C-928F-313BD683BF39}" type="slidenum">
              <a:rPr lang="en-US" smtClean="0"/>
              <a:t>8</a:t>
            </a:fld>
            <a:endParaRPr lang="en-US"/>
          </a:p>
        </p:txBody>
      </p:sp>
      <p:sp>
        <p:nvSpPr>
          <p:cNvPr id="7" name="Subtitle 6">
            <a:extLst>
              <a:ext uri="{FF2B5EF4-FFF2-40B4-BE49-F238E27FC236}">
                <a16:creationId xmlns:a16="http://schemas.microsoft.com/office/drawing/2014/main" id="{D3AB97C1-D038-9BD9-498A-7A9F5C05C6D1}"/>
              </a:ext>
            </a:extLst>
          </p:cNvPr>
          <p:cNvSpPr>
            <a:spLocks noGrp="1"/>
          </p:cNvSpPr>
          <p:nvPr>
            <p:ph type="subTitle" idx="1"/>
          </p:nvPr>
        </p:nvSpPr>
        <p:spPr>
          <a:xfrm>
            <a:off x="886766" y="672308"/>
            <a:ext cx="4338378" cy="4711455"/>
          </a:xfrm>
        </p:spPr>
        <p:txBody>
          <a:bodyPr/>
          <a:lstStyle/>
          <a:p>
            <a:r>
              <a:rPr lang="en-US" sz="3200" b="0" i="0" dirty="0">
                <a:solidFill>
                  <a:schemeClr val="tx1"/>
                </a:solidFill>
                <a:effectLst/>
                <a:latin typeface="Poppins" panose="020B0502040204020203" pitchFamily="2" charset="0"/>
              </a:rPr>
              <a:t>  Limited Receptive Field:</a:t>
            </a:r>
            <a:endParaRPr lang="en-US" sz="4000" b="0" i="0" dirty="0">
              <a:solidFill>
                <a:schemeClr val="tx1"/>
              </a:solidFill>
              <a:effectLst/>
              <a:latin typeface="Poppins" panose="020B0502040204020203" pitchFamily="2" charset="0"/>
            </a:endParaRPr>
          </a:p>
          <a:p>
            <a:pPr algn="l">
              <a:buFont typeface="Arial" panose="020B0604020202020204" pitchFamily="34" charset="0"/>
              <a:buChar char="•"/>
            </a:pPr>
            <a:r>
              <a:rPr lang="en-US" sz="1800" b="0" i="0" dirty="0">
                <a:solidFill>
                  <a:srgbClr val="D1D5DB"/>
                </a:solidFill>
                <a:effectLst/>
                <a:latin typeface="Söhne"/>
              </a:rPr>
              <a:t>The receptive field of a neuron or filter in a convolutional neural network (CNN) refers to the area of the input image that impacts its output.</a:t>
            </a:r>
          </a:p>
          <a:p>
            <a:pPr algn="l">
              <a:buFont typeface="Arial" panose="020B0604020202020204" pitchFamily="34" charset="0"/>
              <a:buChar char="•"/>
            </a:pPr>
            <a:r>
              <a:rPr lang="en-US" sz="1800" b="0" i="0" dirty="0">
                <a:solidFill>
                  <a:srgbClr val="D1D5DB"/>
                </a:solidFill>
                <a:effectLst/>
                <a:latin typeface="Söhne"/>
              </a:rPr>
              <a:t>In traditional object detectors, the receptive field may be restricted, especially in the initial layers.</a:t>
            </a:r>
          </a:p>
          <a:p>
            <a:pPr algn="l">
              <a:buFont typeface="Arial" panose="020B0604020202020204" pitchFamily="34" charset="0"/>
              <a:buChar char="•"/>
            </a:pPr>
            <a:r>
              <a:rPr lang="en-US" sz="1800" b="0" i="0" dirty="0">
                <a:solidFill>
                  <a:srgbClr val="D1D5DB"/>
                </a:solidFill>
                <a:effectLst/>
                <a:latin typeface="Söhne"/>
              </a:rPr>
              <a:t>As a result, there is insufficient contextual information for small objects, hindering the network's detection accuracy.</a:t>
            </a:r>
          </a:p>
          <a:p>
            <a:endParaRPr lang="en-US" b="0" i="0" dirty="0">
              <a:solidFill>
                <a:schemeClr val="tx1"/>
              </a:solidFill>
              <a:effectLst/>
              <a:latin typeface="Poppins" panose="020B0502040204020203" pitchFamily="2" charset="0"/>
            </a:endParaRPr>
          </a:p>
          <a:p>
            <a:endParaRPr lang="en-US" b="0" i="0" dirty="0">
              <a:solidFill>
                <a:schemeClr val="tx1"/>
              </a:solidFill>
              <a:effectLst/>
              <a:latin typeface="Poppins" panose="020B0502040204020203" pitchFamily="2" charset="0"/>
            </a:endParaRPr>
          </a:p>
          <a:p>
            <a:endParaRPr lang="en-US" dirty="0"/>
          </a:p>
        </p:txBody>
      </p:sp>
    </p:spTree>
    <p:extLst>
      <p:ext uri="{BB962C8B-B14F-4D97-AF65-F5344CB8AC3E}">
        <p14:creationId xmlns:p14="http://schemas.microsoft.com/office/powerpoint/2010/main" val="528872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B4A1FE8-27C4-C4A3-6749-BF3F15EB5E10}"/>
              </a:ext>
            </a:extLst>
          </p:cNvPr>
          <p:cNvSpPr>
            <a:spLocks noGrp="1"/>
          </p:cNvSpPr>
          <p:nvPr>
            <p:ph type="sldNum" sz="quarter" idx="12"/>
          </p:nvPr>
        </p:nvSpPr>
        <p:spPr/>
        <p:txBody>
          <a:bodyPr/>
          <a:lstStyle/>
          <a:p>
            <a:fld id="{DBA1B0FB-D917-4C8C-928F-313BD683BF39}" type="slidenum">
              <a:rPr lang="en-US" smtClean="0"/>
              <a:t>9</a:t>
            </a:fld>
            <a:endParaRPr lang="en-US"/>
          </a:p>
        </p:txBody>
      </p:sp>
      <p:sp>
        <p:nvSpPr>
          <p:cNvPr id="7" name="Subtitle 6">
            <a:extLst>
              <a:ext uri="{FF2B5EF4-FFF2-40B4-BE49-F238E27FC236}">
                <a16:creationId xmlns:a16="http://schemas.microsoft.com/office/drawing/2014/main" id="{5ADB010D-B5CA-7DA9-1EA7-706EC40EB791}"/>
              </a:ext>
            </a:extLst>
          </p:cNvPr>
          <p:cNvSpPr>
            <a:spLocks noGrp="1"/>
          </p:cNvSpPr>
          <p:nvPr>
            <p:ph type="subTitle" idx="1"/>
          </p:nvPr>
        </p:nvSpPr>
        <p:spPr>
          <a:xfrm>
            <a:off x="550863" y="550507"/>
            <a:ext cx="5437187" cy="5531434"/>
          </a:xfrm>
        </p:spPr>
        <p:txBody>
          <a:bodyPr/>
          <a:lstStyle/>
          <a:p>
            <a:r>
              <a:rPr lang="en-US" sz="3600" b="0" i="0" dirty="0">
                <a:solidFill>
                  <a:schemeClr val="tx1"/>
                </a:solidFill>
                <a:effectLst/>
                <a:latin typeface="Poppins" panose="00000500000000000000" pitchFamily="2" charset="0"/>
              </a:rPr>
              <a:t>Feature Representation</a:t>
            </a:r>
          </a:p>
          <a:p>
            <a:pPr algn="l">
              <a:buFont typeface="Arial" panose="020B0604020202020204" pitchFamily="34" charset="0"/>
              <a:buChar char="•"/>
            </a:pPr>
            <a:r>
              <a:rPr lang="en-US" sz="2000" b="0" i="0" dirty="0">
                <a:solidFill>
                  <a:schemeClr val="tx1"/>
                </a:solidFill>
                <a:effectLst/>
                <a:latin typeface="Söhne"/>
              </a:rPr>
              <a:t>Object detectors rely on learned features within CNN architectures to recognize objects.</a:t>
            </a:r>
          </a:p>
          <a:p>
            <a:pPr algn="l">
              <a:buFont typeface="Arial" panose="020B0604020202020204" pitchFamily="34" charset="0"/>
              <a:buChar char="•"/>
            </a:pPr>
            <a:r>
              <a:rPr lang="en-US" sz="2000" b="0" i="0" dirty="0">
                <a:solidFill>
                  <a:schemeClr val="tx1"/>
                </a:solidFill>
                <a:effectLst/>
                <a:latin typeface="Söhne"/>
              </a:rPr>
              <a:t>However, the limitations of feature representation may hinder the detection of smaller objects.</a:t>
            </a:r>
          </a:p>
          <a:p>
            <a:pPr algn="l">
              <a:buFont typeface="Arial" panose="020B0604020202020204" pitchFamily="34" charset="0"/>
              <a:buChar char="•"/>
            </a:pPr>
            <a:r>
              <a:rPr lang="en-US" sz="2000" b="0" i="0" dirty="0">
                <a:solidFill>
                  <a:schemeClr val="tx1"/>
                </a:solidFill>
                <a:effectLst/>
                <a:latin typeface="Söhne"/>
              </a:rPr>
              <a:t>Learned features may not adequately capture the subtle and intricate details of smaller objects.</a:t>
            </a:r>
          </a:p>
          <a:p>
            <a:pPr algn="l">
              <a:buFont typeface="Arial" panose="020B0604020202020204" pitchFamily="34" charset="0"/>
              <a:buChar char="•"/>
            </a:pPr>
            <a:r>
              <a:rPr lang="en-US" sz="2000" b="0" i="0" dirty="0">
                <a:solidFill>
                  <a:schemeClr val="tx1"/>
                </a:solidFill>
                <a:effectLst/>
                <a:latin typeface="Söhne"/>
              </a:rPr>
              <a:t>Consequently, the detector may fail to differentiate smaller objects from the background or similar-looking objects.</a:t>
            </a:r>
          </a:p>
          <a:p>
            <a:endParaRPr lang="en-US" dirty="0"/>
          </a:p>
        </p:txBody>
      </p:sp>
      <p:pic>
        <p:nvPicPr>
          <p:cNvPr id="3074" name="Picture 2" descr="feature representation in convolutional neural network convolved feature vs pooled feature">
            <a:extLst>
              <a:ext uri="{FF2B5EF4-FFF2-40B4-BE49-F238E27FC236}">
                <a16:creationId xmlns:a16="http://schemas.microsoft.com/office/drawing/2014/main" id="{DBF70CAF-1BAD-5C18-D918-2521C09B3F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0280" y="1632711"/>
            <a:ext cx="5532276" cy="390792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911E215-FC1C-5667-B3A8-A977336DD556}"/>
              </a:ext>
            </a:extLst>
          </p:cNvPr>
          <p:cNvSpPr txBox="1"/>
          <p:nvPr/>
        </p:nvSpPr>
        <p:spPr>
          <a:xfrm>
            <a:off x="7819053" y="5469924"/>
            <a:ext cx="3822084" cy="646331"/>
          </a:xfrm>
          <a:prstGeom prst="rect">
            <a:avLst/>
          </a:prstGeom>
          <a:noFill/>
        </p:spPr>
        <p:txBody>
          <a:bodyPr wrap="square">
            <a:spAutoFit/>
          </a:bodyPr>
          <a:lstStyle/>
          <a:p>
            <a:r>
              <a:rPr lang="en-US" b="0" i="0" dirty="0">
                <a:effectLst/>
                <a:latin typeface="Roboto" panose="02000000000000000000" pitchFamily="2" charset="0"/>
              </a:rPr>
              <a:t> Feature Representation in Convolutional Neural Network</a:t>
            </a:r>
            <a:endParaRPr lang="en-US" dirty="0"/>
          </a:p>
        </p:txBody>
      </p:sp>
    </p:spTree>
    <p:extLst>
      <p:ext uri="{BB962C8B-B14F-4D97-AF65-F5344CB8AC3E}">
        <p14:creationId xmlns:p14="http://schemas.microsoft.com/office/powerpoint/2010/main" val="3591154662"/>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{B98DF477-D678-4CA5-8978-1CEEE4654B14}tf33713516_win32</Template>
  <TotalTime>5324</TotalTime>
  <Words>1933</Words>
  <Application>Microsoft Office PowerPoint</Application>
  <PresentationFormat>Widescreen</PresentationFormat>
  <Paragraphs>219</Paragraphs>
  <Slides>31</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Arial</vt:lpstr>
      <vt:lpstr>Calibri</vt:lpstr>
      <vt:lpstr>Gill Sans MT</vt:lpstr>
      <vt:lpstr>Inter</vt:lpstr>
      <vt:lpstr>Poppins</vt:lpstr>
      <vt:lpstr>Roboto</vt:lpstr>
      <vt:lpstr>Söhne</vt:lpstr>
      <vt:lpstr>Walbaum Display</vt:lpstr>
      <vt:lpstr>3DFloatVTI</vt:lpstr>
      <vt:lpstr>Slicing Aided Hyper Inference (SAHI) for Small Object Detection | Explained</vt:lpstr>
      <vt:lpstr>Agenda</vt:lpstr>
      <vt:lpstr>Introduction</vt:lpstr>
      <vt:lpstr>Introduction</vt:lpstr>
      <vt:lpstr>Small Object Detection</vt:lpstr>
      <vt:lpstr>PowerPoint Presentation</vt:lpstr>
      <vt:lpstr>Small Object Detection</vt:lpstr>
      <vt:lpstr>PowerPoint Presentation</vt:lpstr>
      <vt:lpstr>PowerPoint Presentation</vt:lpstr>
      <vt:lpstr>PowerPoint Presentation</vt:lpstr>
      <vt:lpstr>PowerPoint Presentation</vt:lpstr>
      <vt:lpstr>PowerPoint Presentation</vt:lpstr>
      <vt:lpstr>Small Object Detection</vt:lpstr>
      <vt:lpstr>PowerPoint Presentation</vt:lpstr>
      <vt:lpstr>PowerPoint Presentation</vt:lpstr>
      <vt:lpstr>PowerPoint Presentation</vt:lpstr>
      <vt:lpstr>PowerPoint Presentation</vt:lpstr>
      <vt:lpstr>PowerPoint Presentation</vt:lpstr>
      <vt:lpstr>PowerPoint Presentation</vt:lpstr>
      <vt:lpstr>Slicing Aided Hyper Inference (SAHI)</vt:lpstr>
      <vt:lpstr>Slicing Aided Hyper Inference (SAHI)</vt:lpstr>
      <vt:lpstr>Slicing Aided Hyper Inference (SAHI)</vt:lpstr>
      <vt:lpstr>PowerPoint Presentation</vt:lpstr>
      <vt:lpstr>PowerPoint Presentation</vt:lpstr>
      <vt:lpstr>PowerPoint Presentation</vt:lpstr>
      <vt:lpstr>Slicing Aided Hyper Inference (SAHI)</vt:lpstr>
      <vt:lpstr>PowerPoint Presentation</vt:lpstr>
      <vt:lpstr>PowerPoint Presentation</vt:lpstr>
      <vt:lpstr>PowerPoint Presentation</vt:lpstr>
      <vt:lpstr>Summary and  Key Takeaways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Slicing Aided Hyper Inference (SAHI) for Small Object Detection | Explained</dc:title>
  <dc:creator>Bensalem Ghada 1 ( ISSATSO )</dc:creator>
  <cp:lastModifiedBy>Bensalem Ghada 1 ( ISSATSO )</cp:lastModifiedBy>
  <cp:revision>38</cp:revision>
  <dcterms:created xsi:type="dcterms:W3CDTF">2023-06-24T08:54:46Z</dcterms:created>
  <dcterms:modified xsi:type="dcterms:W3CDTF">2023-06-29T18:58:25Z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